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7" r:id="rId2"/>
    <p:sldId id="307" r:id="rId3"/>
    <p:sldId id="328" r:id="rId4"/>
    <p:sldId id="316" r:id="rId5"/>
    <p:sldId id="283" r:id="rId6"/>
    <p:sldId id="267" r:id="rId7"/>
    <p:sldId id="324" r:id="rId8"/>
    <p:sldId id="326" r:id="rId9"/>
    <p:sldId id="288" r:id="rId10"/>
    <p:sldId id="259" r:id="rId11"/>
    <p:sldId id="327" r:id="rId12"/>
    <p:sldId id="31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5230E0E-0E58-45C6-8B28-CA8F3FA45180}">
          <p14:sldIdLst>
            <p14:sldId id="257"/>
            <p14:sldId id="307"/>
            <p14:sldId id="328"/>
            <p14:sldId id="316"/>
            <p14:sldId id="283"/>
            <p14:sldId id="267"/>
            <p14:sldId id="324"/>
            <p14:sldId id="326"/>
            <p14:sldId id="288"/>
          </p14:sldIdLst>
        </p14:section>
        <p14:section name="Untitled Section" id="{C9B16539-4D65-41A4-9DEF-455E600A5206}">
          <p14:sldIdLst>
            <p14:sldId id="259"/>
            <p14:sldId id="327"/>
            <p14:sldId id="3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75" autoAdjust="0"/>
  </p:normalViewPr>
  <p:slideViewPr>
    <p:cSldViewPr snapToObjects="1">
      <p:cViewPr varScale="1">
        <p:scale>
          <a:sx n="72" d="100"/>
          <a:sy n="72" d="100"/>
        </p:scale>
        <p:origin x="5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43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550"/>
    </p:cViewPr>
  </p:sorterViewPr>
  <p:notesViewPr>
    <p:cSldViewPr snapToObjects="1"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0FB8F-6298-4D5D-9294-672355FBE9F6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5BAD0-99A3-427F-89F2-A02223EE1D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90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368486B-632F-4831-81B4-364DCF4E1F27}" type="datetimeFigureOut">
              <a:rPr lang="en-US" smtClean="0"/>
              <a:t>1/23/2020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F18021B-8A7A-4EFC-B109-7D910EB04FEA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03860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2800" dirty="0"/>
              <a:t>  Predictive Factors  of Financial Satisfaction of the Members of the Seventh-day Adventist Churches in Edmonton Alberta.</a:t>
            </a:r>
          </a:p>
          <a:p>
            <a:pPr marL="109728" indent="0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By</a:t>
            </a:r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	</a:t>
            </a:r>
            <a:r>
              <a:rPr lang="en-US" sz="2400" dirty="0"/>
              <a:t>Reynold A. Ferary </a:t>
            </a:r>
          </a:p>
          <a:p>
            <a:pPr marL="2057400" lvl="8" indent="0">
              <a:buNone/>
            </a:pPr>
            <a:endParaRPr lang="en-US" dirty="0"/>
          </a:p>
          <a:p>
            <a:pPr marL="2057400" lvl="8" indent="0">
              <a:buNone/>
            </a:pPr>
            <a:r>
              <a:rPr lang="en-US" sz="1400" dirty="0"/>
              <a:t>	</a:t>
            </a:r>
          </a:p>
          <a:p>
            <a:pPr marL="2057400" lvl="8" indent="0">
              <a:buNone/>
            </a:pP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7030A0"/>
                </a:solidFill>
              </a:rPr>
              <a:t>    </a:t>
            </a:r>
            <a:r>
              <a:rPr 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Montemorelos</a:t>
            </a:r>
            <a:br>
              <a:rPr lang="en-US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of Business and Law</a:t>
            </a:r>
            <a:b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s-E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PhD in Business Administration</a:t>
            </a: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3">
            <a:extLst>
              <a:ext uri="{FF2B5EF4-FFF2-40B4-BE49-F238E27FC236}">
                <a16:creationId xmlns:a16="http://schemas.microsoft.com/office/drawing/2014/main" id="{5C810B05-F419-4112-AC6A-5924771649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61369"/>
            <a:ext cx="14224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891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The Model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DAD51E7-FCEE-4B27-A162-187EBB4676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0" y="1417639"/>
            <a:ext cx="6283620" cy="399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88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3F8FFD-6A58-482C-BA39-DDCCBBE6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Equation</a:t>
            </a:r>
          </a:p>
        </p:txBody>
      </p:sp>
      <p:pic>
        <p:nvPicPr>
          <p:cNvPr id="4" name="Imagen 1">
            <a:extLst>
              <a:ext uri="{FF2B5EF4-FFF2-40B4-BE49-F238E27FC236}">
                <a16:creationId xmlns:a16="http://schemas.microsoft.com/office/drawing/2014/main" id="{F19909CD-9EA2-4B9C-B311-AAD17BD44952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t="15851" b="21613"/>
          <a:stretch/>
        </p:blipFill>
        <p:spPr bwMode="auto">
          <a:xfrm>
            <a:off x="1775743" y="1481138"/>
            <a:ext cx="5592513" cy="45259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74496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6000" dirty="0">
                <a:solidFill>
                  <a:srgbClr val="7030A0"/>
                </a:solidFill>
              </a:rPr>
              <a:t>Thank You!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End:</a:t>
            </a:r>
          </a:p>
        </p:txBody>
      </p:sp>
    </p:spTree>
    <p:extLst>
      <p:ext uri="{BB962C8B-B14F-4D97-AF65-F5344CB8AC3E}">
        <p14:creationId xmlns:p14="http://schemas.microsoft.com/office/powerpoint/2010/main" val="3865272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7924800" cy="4525963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How does financial literacy, financial attitude, financial behavior and financial indebtedness, predict financial satisfaction of the members of the Seventh-day Adventist churches in Edmonton Alberta?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Research Question</a:t>
            </a:r>
          </a:p>
        </p:txBody>
      </p:sp>
    </p:spTree>
    <p:extLst>
      <p:ext uri="{BB962C8B-B14F-4D97-AF65-F5344CB8AC3E}">
        <p14:creationId xmlns:p14="http://schemas.microsoft.com/office/powerpoint/2010/main" val="740651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The Model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B494C46-9DE5-4197-94C4-EB73B5F079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557" t="22580" r="4918" b="22477"/>
          <a:stretch/>
        </p:blipFill>
        <p:spPr>
          <a:xfrm>
            <a:off x="2057400" y="1417638"/>
            <a:ext cx="5105400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57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H</a:t>
            </a:r>
            <a:r>
              <a:rPr lang="en-US" sz="1100" dirty="0"/>
              <a:t>1</a:t>
            </a:r>
            <a:r>
              <a:rPr lang="en-US" dirty="0"/>
              <a:t>. Financial literacy, financial attitude, financial behavior and financial indebtedness, predict financial satisfaction of the members of the Seventh-day Adventist churches in Edmonton Alberta.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Hypothesis</a:t>
            </a:r>
          </a:p>
        </p:txBody>
      </p:sp>
    </p:spTree>
    <p:extLst>
      <p:ext uri="{BB962C8B-B14F-4D97-AF65-F5344CB8AC3E}">
        <p14:creationId xmlns:p14="http://schemas.microsoft.com/office/powerpoint/2010/main" val="3462574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The dataset was cleaned to ensure normality by the elimination of 43 data points leaving the dataset at 278 data points.</a:t>
            </a:r>
          </a:p>
          <a:p>
            <a:pPr marL="109728" indent="0">
              <a:buNone/>
            </a:pPr>
            <a:endParaRPr lang="en-US" sz="2400" dirty="0"/>
          </a:p>
          <a:p>
            <a:r>
              <a:rPr lang="en-US" sz="2400" dirty="0"/>
              <a:t>For this research the following criterion was analyzed:</a:t>
            </a:r>
          </a:p>
          <a:p>
            <a:pPr marL="850392" lvl="1" indent="-457200">
              <a:lnSpc>
                <a:spcPct val="16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Linearity through the graphs.</a:t>
            </a:r>
          </a:p>
          <a:p>
            <a:pPr marL="850392" lvl="1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Test for the normality of the errors with the Kolmogorov-Smirnov statistic (p&gt; .05), forty three atypical data were eliminated and the data is not normal. </a:t>
            </a:r>
          </a:p>
          <a:p>
            <a:pPr marL="850392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000" dirty="0"/>
              <a:t>Independence of the errors was proved using the Durbin-Watson test, whose value is very close to 2,(the value for this regression was 2.17) this indicates that the errors are not correlated and are independent.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000" dirty="0"/>
              <a:t>The homoscedasticity was analyzed and it was proven that the errors have equal variances.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Multiple Regression Assumptions:</a:t>
            </a:r>
          </a:p>
        </p:txBody>
      </p:sp>
    </p:spTree>
    <p:extLst>
      <p:ext uri="{BB962C8B-B14F-4D97-AF65-F5344CB8AC3E}">
        <p14:creationId xmlns:p14="http://schemas.microsoft.com/office/powerpoint/2010/main" val="3499942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109728" indent="0">
              <a:buNone/>
            </a:pPr>
            <a:r>
              <a:rPr lang="en-US" dirty="0"/>
              <a:t>H</a:t>
            </a:r>
            <a:r>
              <a:rPr lang="en-US" sz="1100" b="1" dirty="0"/>
              <a:t>0</a:t>
            </a:r>
            <a:r>
              <a:rPr lang="en-US" dirty="0"/>
              <a:t>: The empirical model, in which financial literacy, financial attitude, financial behavior, and financial indebtedness are not predictors of financial satisfaction of the members of the Seventh-day Adventist churches in Edmonton Alberta.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Null Hypothesis</a:t>
            </a:r>
          </a:p>
        </p:txBody>
      </p:sp>
    </p:spTree>
    <p:extLst>
      <p:ext uri="{BB962C8B-B14F-4D97-AF65-F5344CB8AC3E}">
        <p14:creationId xmlns:p14="http://schemas.microsoft.com/office/powerpoint/2010/main" val="4011330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54102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2400" dirty="0"/>
              <a:t>By applying the method of stepwise in the regression analysis the following were observed: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Model 1</a:t>
            </a:r>
            <a:r>
              <a:rPr lang="en-US" dirty="0"/>
              <a:t>:</a:t>
            </a:r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	</a:t>
            </a:r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r>
              <a:rPr lang="en-US" sz="2000" dirty="0"/>
              <a:t>	</a:t>
            </a:r>
            <a:r>
              <a:rPr lang="en-US" sz="2400" dirty="0"/>
              <a:t>The best predictor:  </a:t>
            </a:r>
          </a:p>
          <a:p>
            <a:pPr marL="109728" indent="0">
              <a:buNone/>
            </a:pPr>
            <a:r>
              <a:rPr lang="en-US" sz="2400" dirty="0"/>
              <a:t>	(Adj </a:t>
            </a:r>
            <a:r>
              <a:rPr lang="en-TT" sz="2400" i="1" dirty="0"/>
              <a:t>R</a:t>
            </a:r>
            <a:r>
              <a:rPr lang="en-TT" sz="2400" i="1" baseline="30000" dirty="0"/>
              <a:t>2 </a:t>
            </a:r>
            <a:r>
              <a:rPr lang="en-US" sz="2400" dirty="0"/>
              <a:t>= .411)</a:t>
            </a:r>
          </a:p>
          <a:p>
            <a:pPr marL="109728" indent="0">
              <a:buNone/>
            </a:pPr>
            <a:r>
              <a:rPr lang="en-US" sz="2400" dirty="0"/>
              <a:t>	F value =223.193 and </a:t>
            </a:r>
            <a:r>
              <a:rPr lang="en-US" sz="2400" i="1" dirty="0"/>
              <a:t>p</a:t>
            </a:r>
            <a:r>
              <a:rPr lang="en-US" sz="2400" dirty="0"/>
              <a:t> value =.000. </a:t>
            </a:r>
          </a:p>
          <a:p>
            <a:endParaRPr lang="en-US" sz="1600" dirty="0"/>
          </a:p>
          <a:p>
            <a:pPr marL="109728" indent="0">
              <a:buNone/>
            </a:pPr>
            <a:r>
              <a:rPr lang="en-US" sz="2000" dirty="0"/>
              <a:t>As it can be observed that the </a:t>
            </a:r>
            <a:r>
              <a:rPr lang="en-US" sz="2000" i="1" dirty="0"/>
              <a:t>p </a:t>
            </a:r>
            <a:r>
              <a:rPr lang="en-US" sz="2000" dirty="0"/>
              <a:t>value is less than .05, therefore, there is a positive and significant lineal correlation. Thus, the null hypothesis is rejected. </a:t>
            </a:r>
          </a:p>
          <a:p>
            <a:pPr marL="109728" indent="0">
              <a:buNone/>
            </a:pPr>
            <a:endParaRPr lang="en-US" sz="2400" dirty="0"/>
          </a:p>
          <a:p>
            <a:pPr marL="109728" indent="0">
              <a:buNone/>
            </a:pPr>
            <a:endParaRPr lang="en-US" sz="2400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612EF6-7CDA-4996-84AD-14991B6E09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10" t="7778" r="24118" b="75555"/>
          <a:stretch/>
        </p:blipFill>
        <p:spPr>
          <a:xfrm>
            <a:off x="3200400" y="2438400"/>
            <a:ext cx="3278876" cy="1143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47B86C-6282-424B-9C0A-237FEED0695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382" t="42459" r="11838" b="43234"/>
          <a:stretch/>
        </p:blipFill>
        <p:spPr>
          <a:xfrm>
            <a:off x="2840416" y="1911626"/>
            <a:ext cx="3998843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940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Model 2</a:t>
            </a:r>
            <a:r>
              <a:rPr lang="en-US" dirty="0"/>
              <a:t>: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	The best model: Financial attitude, financial behavior and financial indebtedness predict on financial satisfaction (44.6%)</a:t>
            </a:r>
          </a:p>
          <a:p>
            <a:pPr marL="109728" indent="0">
              <a:buNone/>
            </a:pPr>
            <a:r>
              <a:rPr lang="en-US" dirty="0"/>
              <a:t>	F value =86.77  and </a:t>
            </a:r>
            <a:r>
              <a:rPr lang="en-US" i="1" dirty="0"/>
              <a:t>p</a:t>
            </a:r>
            <a:r>
              <a:rPr lang="en-US" dirty="0"/>
              <a:t> value =.000.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2000" dirty="0"/>
              <a:t>As it can be observed that the </a:t>
            </a:r>
            <a:r>
              <a:rPr lang="en-US" sz="2000" i="1" dirty="0"/>
              <a:t>p</a:t>
            </a:r>
            <a:r>
              <a:rPr lang="en-US" sz="2000" dirty="0"/>
              <a:t> value is less than .05, therefore, there is a positive and significant lineal correlation. Thus, the null hypothesis is rejected</a:t>
            </a:r>
            <a:r>
              <a:rPr lang="en-US" sz="2800" dirty="0"/>
              <a:t>.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2A087E-4351-4BFC-AF36-F984D8B622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927" t="8889" r="38497" b="58889"/>
          <a:stretch/>
        </p:blipFill>
        <p:spPr>
          <a:xfrm>
            <a:off x="2819400" y="609600"/>
            <a:ext cx="23622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397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800" b="1" dirty="0"/>
              <a:t>	</a:t>
            </a:r>
            <a:r>
              <a:rPr lang="en-US" sz="2000" b="1" dirty="0"/>
              <a:t>Model 1: </a:t>
            </a:r>
          </a:p>
          <a:p>
            <a:pPr marL="109728" indent="0">
              <a:buNone/>
            </a:pPr>
            <a:r>
              <a:rPr lang="en-US" sz="2000" b="1" dirty="0"/>
              <a:t>	</a:t>
            </a:r>
            <a:r>
              <a:rPr lang="en-US" sz="2000" dirty="0"/>
              <a:t>financial satisfaction = 2.074 +.585(FA)</a:t>
            </a:r>
          </a:p>
          <a:p>
            <a:pPr marL="109728" indent="0">
              <a:buNone/>
            </a:pPr>
            <a:endParaRPr lang="en-US" sz="20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	Model 2: </a:t>
            </a:r>
          </a:p>
          <a:p>
            <a:pPr marL="109728" indent="0">
              <a:buNone/>
            </a:pPr>
            <a:r>
              <a:rPr lang="en-US" sz="2000" dirty="0"/>
              <a:t>	financial satisfaction= .750 +.516(FA) </a:t>
            </a:r>
          </a:p>
          <a:p>
            <a:pPr marL="109728" indent="0">
              <a:buNone/>
            </a:pPr>
            <a:r>
              <a:rPr lang="en-US" sz="2000" dirty="0"/>
              <a:t>				    + .223(FB) </a:t>
            </a:r>
          </a:p>
          <a:p>
            <a:pPr marL="109728" indent="0">
              <a:buNone/>
            </a:pPr>
            <a:r>
              <a:rPr lang="en-US" sz="2000" b="1" dirty="0"/>
              <a:t>	                                      </a:t>
            </a:r>
            <a:r>
              <a:rPr lang="en-US" sz="2000" dirty="0"/>
              <a:t>+ .104(FB) </a:t>
            </a:r>
            <a:endParaRPr lang="en-US" sz="2000" b="1" dirty="0"/>
          </a:p>
          <a:p>
            <a:pPr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endParaRPr lang="en-US" sz="2000" dirty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endParaRPr lang="en-US" sz="18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</a:t>
            </a:r>
          </a:p>
        </p:txBody>
      </p:sp>
    </p:spTree>
    <p:extLst>
      <p:ext uri="{BB962C8B-B14F-4D97-AF65-F5344CB8AC3E}">
        <p14:creationId xmlns:p14="http://schemas.microsoft.com/office/powerpoint/2010/main" val="4135354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3631</TotalTime>
  <Words>476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    University of Montemorelos     Faculty of Business and Law          PhD in Business Administration </vt:lpstr>
      <vt:lpstr>Research Question</vt:lpstr>
      <vt:lpstr>The Model</vt:lpstr>
      <vt:lpstr>Hypothesis</vt:lpstr>
      <vt:lpstr>Multiple Regression Assumptions:</vt:lpstr>
      <vt:lpstr>Null Hypothesis</vt:lpstr>
      <vt:lpstr>Results</vt:lpstr>
      <vt:lpstr>Results</vt:lpstr>
      <vt:lpstr>Results </vt:lpstr>
      <vt:lpstr>The Model</vt:lpstr>
      <vt:lpstr>Structural Equation</vt:lpstr>
      <vt:lpstr>The End: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USER4</dc:creator>
  <cp:lastModifiedBy>reynold ferary</cp:lastModifiedBy>
  <cp:revision>178</cp:revision>
  <dcterms:created xsi:type="dcterms:W3CDTF">2019-01-22T07:21:42Z</dcterms:created>
  <dcterms:modified xsi:type="dcterms:W3CDTF">2020-01-23T20:09:25Z</dcterms:modified>
</cp:coreProperties>
</file>