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6" autoAdjust="0"/>
    <p:restoredTop sz="92987"/>
  </p:normalViewPr>
  <p:slideViewPr>
    <p:cSldViewPr snapToGrid="0">
      <p:cViewPr varScale="1">
        <p:scale>
          <a:sx n="58" d="100"/>
          <a:sy n="58" d="100"/>
        </p:scale>
        <p:origin x="6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76726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26956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456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403234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079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501590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90073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188415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87306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673194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2752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309084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1246034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24659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412990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2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53310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4CE26-F2C5-43D1-82ED-D311D9DD1218}" type="datetimeFigureOut">
              <a:rPr lang="en-029" smtClean="0"/>
              <a:t>6/9/16</a:t>
            </a:fld>
            <a:endParaRPr lang="en-02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02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9A7459-7218-4EE6-8D15-64500D6D3786}" type="slidenum">
              <a:rPr lang="en-029" smtClean="0"/>
              <a:t>‹#›</a:t>
            </a:fld>
            <a:endParaRPr lang="en-029"/>
          </a:p>
        </p:txBody>
      </p:sp>
    </p:spTree>
    <p:extLst>
      <p:ext uri="{BB962C8B-B14F-4D97-AF65-F5344CB8AC3E}">
        <p14:creationId xmlns:p14="http://schemas.microsoft.com/office/powerpoint/2010/main" val="23946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418" y="270163"/>
            <a:ext cx="9154390" cy="1027081"/>
          </a:xfrm>
        </p:spPr>
        <p:txBody>
          <a:bodyPr/>
          <a:lstStyle/>
          <a:p>
            <a:pPr algn="ctr"/>
            <a:r>
              <a:rPr lang="en-029" dirty="0" smtClean="0"/>
              <a:t>How to get out of Debt</a:t>
            </a:r>
            <a:endParaRPr lang="en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145" y="1297244"/>
            <a:ext cx="7766936" cy="1096899"/>
          </a:xfrm>
        </p:spPr>
        <p:txBody>
          <a:bodyPr>
            <a:normAutofit/>
          </a:bodyPr>
          <a:lstStyle/>
          <a:p>
            <a:pPr algn="ctr"/>
            <a:r>
              <a:rPr lang="en-029" sz="2800" b="1" dirty="0" smtClean="0">
                <a:solidFill>
                  <a:schemeClr val="tx1"/>
                </a:solidFill>
              </a:rPr>
              <a:t>By: Pastor Reynold Ferary </a:t>
            </a:r>
            <a:endParaRPr lang="en-029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389" y="2326265"/>
            <a:ext cx="2628900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3149" y="2324325"/>
            <a:ext cx="277177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28" y="5135351"/>
            <a:ext cx="3562350" cy="1285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4318" y="4649576"/>
            <a:ext cx="2590800" cy="1771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8768" y="2689137"/>
            <a:ext cx="2952750" cy="234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7482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029" sz="7300" dirty="0"/>
              <a:t>Lifestyle Changes:</a:t>
            </a:r>
            <a:r>
              <a:rPr lang="en-029" dirty="0"/>
              <a:t/>
            </a:r>
            <a:br>
              <a:rPr lang="en-029" dirty="0"/>
            </a:b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5319"/>
            <a:ext cx="8596668" cy="4433080"/>
          </a:xfrm>
        </p:spPr>
        <p:txBody>
          <a:bodyPr>
            <a:normAutofit/>
          </a:bodyPr>
          <a:lstStyle/>
          <a:p>
            <a:r>
              <a:rPr lang="en-029" sz="4400" dirty="0" smtClean="0"/>
              <a:t>•</a:t>
            </a:r>
            <a:r>
              <a:rPr lang="en-029" sz="4400" dirty="0"/>
              <a:t>	Reduce Expenses</a:t>
            </a:r>
          </a:p>
          <a:p>
            <a:r>
              <a:rPr lang="en-029" sz="4400" dirty="0"/>
              <a:t>•	Avoid new debt</a:t>
            </a:r>
          </a:p>
          <a:p>
            <a:r>
              <a:rPr lang="en-029" sz="4400" dirty="0"/>
              <a:t>•	Increase income</a:t>
            </a:r>
          </a:p>
          <a:p>
            <a:r>
              <a:rPr lang="en-029" sz="4400" dirty="0"/>
              <a:t>•	Operate on a budget</a:t>
            </a:r>
          </a:p>
          <a:p>
            <a:r>
              <a:rPr lang="en-029" sz="4400" dirty="0"/>
              <a:t>•	Have a repayment plan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776" y="1382191"/>
            <a:ext cx="3741161" cy="2816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7447" y="5754789"/>
            <a:ext cx="2121771" cy="9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1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64" y="0"/>
            <a:ext cx="9014229" cy="5559137"/>
          </a:xfrm>
        </p:spPr>
        <p:txBody>
          <a:bodyPr>
            <a:noAutofit/>
          </a:bodyPr>
          <a:lstStyle/>
          <a:p>
            <a:pPr algn="ctr"/>
            <a:r>
              <a:rPr lang="en-029" sz="5400" dirty="0">
                <a:solidFill>
                  <a:schemeClr val="tx1"/>
                </a:solidFill>
              </a:rPr>
              <a:t>Even with good intentions debt can become unmanageable over time. Everyone’s debt situation is different, which means every client needs a unique and customized approach to debt elimination.</a:t>
            </a:r>
          </a:p>
        </p:txBody>
      </p:sp>
    </p:spTree>
    <p:extLst>
      <p:ext uri="{BB962C8B-B14F-4D97-AF65-F5344CB8AC3E}">
        <p14:creationId xmlns:p14="http://schemas.microsoft.com/office/powerpoint/2010/main" val="4525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73" y="557645"/>
            <a:ext cx="9274002" cy="1320800"/>
          </a:xfrm>
        </p:spPr>
        <p:txBody>
          <a:bodyPr>
            <a:noAutofit/>
          </a:bodyPr>
          <a:lstStyle/>
          <a:p>
            <a:pPr algn="ctr"/>
            <a:r>
              <a:rPr lang="en-029" sz="4400" dirty="0"/>
              <a:t>Why does the Bible talk so much about debt?</a:t>
            </a:r>
            <a:br>
              <a:rPr lang="en-029" sz="4400" dirty="0"/>
            </a:br>
            <a:endParaRPr lang="en-029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29" sz="4400" dirty="0" smtClean="0"/>
              <a:t>•</a:t>
            </a:r>
            <a:r>
              <a:rPr lang="en-029" sz="4400" dirty="0"/>
              <a:t>	Debt is deceitful.</a:t>
            </a:r>
          </a:p>
          <a:p>
            <a:r>
              <a:rPr lang="en-029" sz="4400" dirty="0"/>
              <a:t>•	Debt is enslaving.</a:t>
            </a:r>
          </a:p>
          <a:p>
            <a:r>
              <a:rPr lang="en-029" sz="4400" dirty="0"/>
              <a:t>•	Debt may deny God the </a:t>
            </a:r>
            <a:r>
              <a:rPr lang="en-029" sz="4400" dirty="0" smtClean="0"/>
              <a:t>					opportunity </a:t>
            </a:r>
            <a:r>
              <a:rPr lang="en-029" sz="4400" dirty="0"/>
              <a:t>of working on our </a:t>
            </a:r>
            <a:r>
              <a:rPr lang="en-029" sz="4400" dirty="0" smtClean="0"/>
              <a:t>		behalf</a:t>
            </a:r>
            <a:r>
              <a:rPr lang="en-029" sz="4400" dirty="0"/>
              <a:t>.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703" y="2040948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3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119" y="204355"/>
            <a:ext cx="8951884" cy="710046"/>
          </a:xfrm>
        </p:spPr>
        <p:txBody>
          <a:bodyPr/>
          <a:lstStyle/>
          <a:p>
            <a:pPr algn="ctr"/>
            <a:r>
              <a:rPr lang="en-029" dirty="0"/>
              <a:t>Essential Elements for Financial Freedom: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5474" y="1028700"/>
            <a:ext cx="4715896" cy="569421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029" sz="2400" dirty="0" smtClean="0"/>
              <a:t>1.Communication/working together</a:t>
            </a:r>
          </a:p>
          <a:p>
            <a:pPr marL="0" indent="0">
              <a:spcBef>
                <a:spcPts val="600"/>
              </a:spcBef>
              <a:buNone/>
            </a:pPr>
            <a:endParaRPr lang="en-029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029" sz="2400" dirty="0" smtClean="0"/>
              <a:t>2. Set </a:t>
            </a:r>
            <a:r>
              <a:rPr lang="en-029" sz="2400" dirty="0"/>
              <a:t>goals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029" sz="2400" dirty="0" smtClean="0"/>
              <a:t>	-Vision</a:t>
            </a:r>
          </a:p>
          <a:p>
            <a:pPr marL="0" indent="0">
              <a:spcBef>
                <a:spcPts val="600"/>
              </a:spcBef>
              <a:buNone/>
            </a:pPr>
            <a:endParaRPr lang="en-029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029" sz="2400" dirty="0" smtClean="0"/>
              <a:t>3</a:t>
            </a:r>
            <a:r>
              <a:rPr lang="en-029" sz="2400" dirty="0"/>
              <a:t>. Understand debt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029" sz="2400" dirty="0"/>
              <a:t>    </a:t>
            </a:r>
            <a:r>
              <a:rPr lang="en-029" sz="2400" dirty="0" smtClean="0"/>
              <a:t>4.Education/books/seminars/personal experience</a:t>
            </a:r>
          </a:p>
          <a:p>
            <a:pPr marL="0" indent="0">
              <a:spcBef>
                <a:spcPts val="600"/>
              </a:spcBef>
              <a:buNone/>
            </a:pPr>
            <a:endParaRPr lang="en-029" sz="2400" dirty="0"/>
          </a:p>
          <a:p>
            <a:pPr marL="0" indent="0">
              <a:spcBef>
                <a:spcPts val="600"/>
              </a:spcBef>
              <a:buNone/>
            </a:pPr>
            <a:r>
              <a:rPr lang="en-029" sz="2400" dirty="0" smtClean="0"/>
              <a:t>5</a:t>
            </a:r>
            <a:r>
              <a:rPr lang="en-029" sz="2400" dirty="0"/>
              <a:t>. Work the debt elimination triangle</a:t>
            </a:r>
          </a:p>
          <a:p>
            <a:pPr marL="0" indent="0">
              <a:spcBef>
                <a:spcPts val="600"/>
              </a:spcBef>
              <a:buNone/>
            </a:pPr>
            <a:endParaRPr lang="en-029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029" sz="2400" dirty="0" smtClean="0"/>
              <a:t>6</a:t>
            </a:r>
            <a:r>
              <a:rPr lang="en-029" sz="2400" dirty="0"/>
              <a:t>. Budgeting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89968" y="1028700"/>
            <a:ext cx="5009995" cy="55799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029" sz="2400" dirty="0" smtClean="0"/>
              <a:t>7</a:t>
            </a:r>
            <a:r>
              <a:rPr lang="en-029" sz="2400" dirty="0"/>
              <a:t>. Taxes/ points credit </a:t>
            </a:r>
            <a:r>
              <a:rPr lang="en-029" sz="2400" dirty="0" smtClean="0"/>
              <a:t>card</a:t>
            </a:r>
          </a:p>
          <a:p>
            <a:pPr marL="0" indent="0">
              <a:buNone/>
            </a:pPr>
            <a:endParaRPr lang="en-029" sz="2400" dirty="0"/>
          </a:p>
          <a:p>
            <a:pPr marL="0" indent="0">
              <a:buNone/>
            </a:pPr>
            <a:r>
              <a:rPr lang="en-029" sz="2400" dirty="0" smtClean="0"/>
              <a:t>8</a:t>
            </a:r>
            <a:r>
              <a:rPr lang="en-029" sz="2400" dirty="0"/>
              <a:t>. Prepayment policy and penalty</a:t>
            </a:r>
            <a:r>
              <a:rPr lang="en-029" sz="2400" dirty="0" smtClean="0"/>
              <a:t>?</a:t>
            </a:r>
          </a:p>
          <a:p>
            <a:pPr marL="0" indent="0">
              <a:buNone/>
            </a:pPr>
            <a:endParaRPr lang="en-029" sz="2400" dirty="0"/>
          </a:p>
          <a:p>
            <a:pPr marL="0" indent="0">
              <a:buNone/>
            </a:pPr>
            <a:r>
              <a:rPr lang="en-029" sz="2400" dirty="0" smtClean="0"/>
              <a:t>9</a:t>
            </a:r>
            <a:r>
              <a:rPr lang="en-029" sz="2400" dirty="0"/>
              <a:t>. Debt consolidation (OPM) (Refinancing</a:t>
            </a:r>
            <a:r>
              <a:rPr lang="en-029" sz="2400" dirty="0" smtClean="0"/>
              <a:t>)</a:t>
            </a:r>
          </a:p>
          <a:p>
            <a:pPr marL="0" indent="0">
              <a:buNone/>
            </a:pPr>
            <a:endParaRPr lang="en-029" sz="2400" dirty="0"/>
          </a:p>
          <a:p>
            <a:pPr marL="0" indent="0">
              <a:buNone/>
            </a:pPr>
            <a:r>
              <a:rPr lang="en-029" sz="2400" dirty="0" smtClean="0"/>
              <a:t>10</a:t>
            </a:r>
            <a:r>
              <a:rPr lang="en-029" sz="2400" dirty="0"/>
              <a:t>. Compound and simple </a:t>
            </a:r>
            <a:r>
              <a:rPr lang="en-029" sz="2400" dirty="0" smtClean="0"/>
              <a:t>Interests</a:t>
            </a:r>
          </a:p>
          <a:p>
            <a:pPr marL="0" indent="0">
              <a:buNone/>
            </a:pPr>
            <a:endParaRPr lang="en-029" sz="2400" dirty="0" smtClean="0"/>
          </a:p>
          <a:p>
            <a:pPr marL="0" indent="0">
              <a:buNone/>
            </a:pPr>
            <a:r>
              <a:rPr lang="en-029" sz="2400" dirty="0" smtClean="0"/>
              <a:t>11</a:t>
            </a:r>
            <a:r>
              <a:rPr lang="en-029" sz="2400" dirty="0"/>
              <a:t>. Line of </a:t>
            </a:r>
            <a:r>
              <a:rPr lang="en-029" sz="2400" dirty="0" smtClean="0"/>
              <a:t>credit-closed/opened</a:t>
            </a:r>
          </a:p>
          <a:p>
            <a:pPr marL="0" indent="0">
              <a:buNone/>
            </a:pPr>
            <a:endParaRPr lang="en-029" sz="2400" dirty="0" smtClean="0"/>
          </a:p>
          <a:p>
            <a:pPr marL="0" indent="0">
              <a:buNone/>
            </a:pPr>
            <a:r>
              <a:rPr lang="en-029" sz="2400" dirty="0" smtClean="0"/>
              <a:t>12</a:t>
            </a:r>
            <a:r>
              <a:rPr lang="en-029" sz="2400" dirty="0"/>
              <a:t>. Follow God’s Plan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21" y="1767753"/>
            <a:ext cx="1822305" cy="1212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66" y="2515033"/>
            <a:ext cx="3067050" cy="149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315" y="5669200"/>
            <a:ext cx="1416828" cy="9394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1765" y="5566064"/>
            <a:ext cx="868238" cy="92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73" y="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029" sz="8000" dirty="0" smtClean="0"/>
              <a:t>Malachi 3:8-10</a:t>
            </a:r>
            <a:endParaRPr lang="en-029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7" y="1320799"/>
            <a:ext cx="8596668" cy="5291873"/>
          </a:xfrm>
        </p:spPr>
        <p:txBody>
          <a:bodyPr>
            <a:normAutofit/>
          </a:bodyPr>
          <a:lstStyle/>
          <a:p>
            <a:r>
              <a:rPr lang="en-029" sz="2400" dirty="0"/>
              <a:t>8 </a:t>
            </a:r>
            <a:r>
              <a:rPr lang="en-029" sz="2400" dirty="0" smtClean="0"/>
              <a:t>“Will </a:t>
            </a:r>
            <a:r>
              <a:rPr lang="en-029" sz="2400" dirty="0"/>
              <a:t>a man rob God? Yet ye have robbed me. But ye say, Wherein have we robbed thee? In tithes and offerings</a:t>
            </a:r>
            <a:r>
              <a:rPr lang="en-029" sz="2400" dirty="0" smtClean="0"/>
              <a:t>.”</a:t>
            </a:r>
            <a:endParaRPr lang="en-029" sz="2400" dirty="0"/>
          </a:p>
          <a:p>
            <a:endParaRPr lang="en-029" sz="2400" dirty="0"/>
          </a:p>
          <a:p>
            <a:r>
              <a:rPr lang="en-029" sz="2400" dirty="0"/>
              <a:t>9 </a:t>
            </a:r>
            <a:r>
              <a:rPr lang="en-029" sz="2400" dirty="0" smtClean="0"/>
              <a:t>“Ye </a:t>
            </a:r>
            <a:r>
              <a:rPr lang="en-029" sz="2400" dirty="0"/>
              <a:t>are cursed with a curse: for ye have robbed me, even this whole nation</a:t>
            </a:r>
            <a:r>
              <a:rPr lang="en-029" sz="2400" dirty="0" smtClean="0"/>
              <a:t>.”</a:t>
            </a:r>
            <a:endParaRPr lang="en-029" sz="2400" dirty="0"/>
          </a:p>
          <a:p>
            <a:endParaRPr lang="en-029" sz="2400" dirty="0"/>
          </a:p>
          <a:p>
            <a:r>
              <a:rPr lang="en-029" sz="2400"/>
              <a:t>10 </a:t>
            </a:r>
            <a:r>
              <a:rPr lang="en-029" sz="2400" smtClean="0"/>
              <a:t>“Bring </a:t>
            </a:r>
            <a:r>
              <a:rPr lang="en-029" sz="2400" dirty="0"/>
              <a:t>ye all the tithes into the storehouse, that there may be meat in mine house, and prove me now herewith, </a:t>
            </a:r>
            <a:r>
              <a:rPr lang="en-029" sz="2400" dirty="0" err="1"/>
              <a:t>saith</a:t>
            </a:r>
            <a:r>
              <a:rPr lang="en-029" sz="2400" dirty="0"/>
              <a:t> the Lord of hosts, if I will not open you the windows of heaven, and pour you out a blessing, that there shall not be room enough to receive it</a:t>
            </a:r>
            <a:r>
              <a:rPr lang="en-029" sz="2400" dirty="0" smtClean="0"/>
              <a:t>.”</a:t>
            </a:r>
            <a:endParaRPr lang="en-029" sz="2400" dirty="0"/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675" y="2051824"/>
            <a:ext cx="3295956" cy="352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6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116" y="145473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029" sz="6700" dirty="0"/>
              <a:t>Mortgage Repayment</a:t>
            </a:r>
            <a:r>
              <a:rPr lang="en-029" dirty="0"/>
              <a:t/>
            </a:r>
            <a:br>
              <a:rPr lang="en-029" dirty="0"/>
            </a:b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116" y="1466273"/>
            <a:ext cx="9058948" cy="4363027"/>
          </a:xfrm>
        </p:spPr>
        <p:txBody>
          <a:bodyPr>
            <a:normAutofit lnSpcReduction="10000"/>
          </a:bodyPr>
          <a:lstStyle/>
          <a:p>
            <a:r>
              <a:rPr lang="en-029" sz="3600" dirty="0" smtClean="0"/>
              <a:t>“</a:t>
            </a:r>
            <a:r>
              <a:rPr lang="en-029" sz="3600" dirty="0"/>
              <a:t>Nothing you will ever do in your lifetime is likely to make you as much money as buying a house and living in it.” “The Automatic Millionaire Home-Owner” David Bach P. </a:t>
            </a:r>
            <a:r>
              <a:rPr lang="en-029" sz="3600" dirty="0" smtClean="0"/>
              <a:t>5</a:t>
            </a:r>
          </a:p>
          <a:p>
            <a:endParaRPr lang="en-029" sz="3600" dirty="0"/>
          </a:p>
          <a:p>
            <a:r>
              <a:rPr lang="en-029" sz="3600" dirty="0"/>
              <a:t>How Does an Amortization Schedule Work?</a:t>
            </a:r>
          </a:p>
          <a:p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31885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029" sz="8900" dirty="0"/>
              <a:t>Pass It On!</a:t>
            </a:r>
            <a:r>
              <a:rPr lang="en-029" dirty="0"/>
              <a:t/>
            </a:r>
            <a:br>
              <a:rPr lang="en-029" dirty="0"/>
            </a:b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43" y="1320800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029" sz="3500" dirty="0" smtClean="0"/>
              <a:t>“</a:t>
            </a:r>
            <a:r>
              <a:rPr lang="en-029" sz="3500" dirty="0"/>
              <a:t>We could compare passing our </a:t>
            </a:r>
            <a:r>
              <a:rPr lang="en-029" sz="3500" dirty="0">
                <a:solidFill>
                  <a:srgbClr val="FF0000"/>
                </a:solidFill>
              </a:rPr>
              <a:t>faith</a:t>
            </a:r>
            <a:r>
              <a:rPr lang="en-029" sz="3500" dirty="0"/>
              <a:t> and </a:t>
            </a:r>
            <a:r>
              <a:rPr lang="en-029" sz="3500" dirty="0">
                <a:solidFill>
                  <a:srgbClr val="FF0000"/>
                </a:solidFill>
              </a:rPr>
              <a:t>experience</a:t>
            </a:r>
            <a:r>
              <a:rPr lang="en-029" sz="3500" dirty="0"/>
              <a:t> on to the next generation to a relay race. Any track coach will tell you that relay races are </a:t>
            </a:r>
            <a:r>
              <a:rPr lang="en-029" sz="3500" dirty="0">
                <a:solidFill>
                  <a:srgbClr val="FF0000"/>
                </a:solidFill>
              </a:rPr>
              <a:t>won</a:t>
            </a:r>
            <a:r>
              <a:rPr lang="en-029" sz="3500" dirty="0"/>
              <a:t> or </a:t>
            </a:r>
            <a:r>
              <a:rPr lang="en-029" sz="3500" dirty="0">
                <a:solidFill>
                  <a:srgbClr val="FF0000"/>
                </a:solidFill>
              </a:rPr>
              <a:t>lost</a:t>
            </a:r>
            <a:r>
              <a:rPr lang="en-029" sz="3500" dirty="0"/>
              <a:t> in the </a:t>
            </a:r>
            <a:r>
              <a:rPr lang="en-029" sz="3500" dirty="0">
                <a:solidFill>
                  <a:srgbClr val="FF0000"/>
                </a:solidFill>
              </a:rPr>
              <a:t>transferring</a:t>
            </a:r>
            <a:r>
              <a:rPr lang="en-029" sz="3500" dirty="0"/>
              <a:t> of </a:t>
            </a:r>
            <a:r>
              <a:rPr lang="en-029" sz="3500" dirty="0">
                <a:solidFill>
                  <a:srgbClr val="FF0000"/>
                </a:solidFill>
              </a:rPr>
              <a:t>the baton</a:t>
            </a:r>
            <a:r>
              <a:rPr lang="en-029" sz="3500" dirty="0"/>
              <a:t> from one runner to another. Seldom do sprinting athletes drop the baton once they have it </a:t>
            </a:r>
            <a:r>
              <a:rPr lang="en-029" sz="3500" dirty="0">
                <a:solidFill>
                  <a:srgbClr val="FF0000"/>
                </a:solidFill>
              </a:rPr>
              <a:t>firmly in their grasp</a:t>
            </a:r>
            <a:r>
              <a:rPr lang="en-029" sz="3500" dirty="0"/>
              <a:t>. Losing usually happens during </a:t>
            </a:r>
            <a:r>
              <a:rPr lang="en-029" sz="3500" dirty="0">
                <a:solidFill>
                  <a:srgbClr val="FF0000"/>
                </a:solidFill>
              </a:rPr>
              <a:t>the exchange </a:t>
            </a:r>
            <a:r>
              <a:rPr lang="en-029" sz="3500" dirty="0"/>
              <a:t>between runners.” “It’s your Money” G. E. Reid Pgs. 81, 82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5065186"/>
            <a:ext cx="5480391" cy="1792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659" y="4965555"/>
            <a:ext cx="2705100" cy="1685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245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630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029" sz="5400" dirty="0" smtClean="0"/>
              <a:t>Proverbs 22:7</a:t>
            </a:r>
            <a:endParaRPr lang="en-029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852" y="1667106"/>
            <a:ext cx="8596668" cy="3880773"/>
          </a:xfrm>
        </p:spPr>
        <p:txBody>
          <a:bodyPr/>
          <a:lstStyle/>
          <a:p>
            <a:r>
              <a:rPr lang="en-029" sz="4800" dirty="0" smtClean="0"/>
              <a:t>“</a:t>
            </a:r>
            <a:r>
              <a:rPr lang="en-029" sz="4800" dirty="0"/>
              <a:t>The rich rule over the poor, and the borrower is servant to the lender.”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574" y="3944551"/>
            <a:ext cx="3973224" cy="28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59773"/>
            <a:ext cx="8596668" cy="6473536"/>
          </a:xfrm>
        </p:spPr>
        <p:txBody>
          <a:bodyPr>
            <a:normAutofit fontScale="92500" lnSpcReduction="10000"/>
          </a:bodyPr>
          <a:lstStyle/>
          <a:p>
            <a:r>
              <a:rPr lang="en-029" sz="3600" dirty="0"/>
              <a:t>“In this materialistic, money –oriented society, men and women place high priority on possessions, earning power and lifestyle.” “It’s your money” </a:t>
            </a:r>
            <a:r>
              <a:rPr lang="en-029" sz="3600" dirty="0" err="1"/>
              <a:t>G.E.Reid</a:t>
            </a:r>
            <a:r>
              <a:rPr lang="en-029" sz="3600" dirty="0"/>
              <a:t> </a:t>
            </a:r>
            <a:r>
              <a:rPr lang="en-029" sz="3600" dirty="0" smtClean="0"/>
              <a:t>P.41</a:t>
            </a:r>
          </a:p>
          <a:p>
            <a:endParaRPr lang="en-029" sz="3600" dirty="0"/>
          </a:p>
          <a:p>
            <a:r>
              <a:rPr lang="en-029" sz="3600" dirty="0"/>
              <a:t> Proverbs tells us that debt is slavery</a:t>
            </a:r>
            <a:r>
              <a:rPr lang="en-029" sz="3600" dirty="0" smtClean="0"/>
              <a:t>.</a:t>
            </a:r>
          </a:p>
          <a:p>
            <a:endParaRPr lang="en-029" sz="3600" dirty="0"/>
          </a:p>
          <a:p>
            <a:r>
              <a:rPr lang="en-029" sz="3600" dirty="0" smtClean="0"/>
              <a:t>“… </a:t>
            </a:r>
            <a:r>
              <a:rPr lang="en-029" sz="3600" dirty="0"/>
              <a:t>today it seems that Satan inspired such a high level of debt to tie up God’s people and hinder the cause of God as a result</a:t>
            </a:r>
            <a:r>
              <a:rPr lang="en-029" sz="3600" dirty="0" smtClean="0"/>
              <a:t>.”</a:t>
            </a:r>
          </a:p>
          <a:p>
            <a:endParaRPr lang="en-029" sz="3600" dirty="0"/>
          </a:p>
          <a:p>
            <a:pPr marL="0" indent="0">
              <a:buNone/>
            </a:pPr>
            <a:r>
              <a:rPr lang="en-029" sz="3600" dirty="0"/>
              <a:t>“It’s your money” G. E. Reid P.56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2224953"/>
            <a:ext cx="2619375" cy="17430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266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029" sz="4800" dirty="0"/>
              <a:t>According to Jean </a:t>
            </a:r>
            <a:r>
              <a:rPr lang="en-029" sz="4800" dirty="0" err="1"/>
              <a:t>Chatzky</a:t>
            </a:r>
            <a:r>
              <a:rPr lang="en-029" sz="4800" dirty="0"/>
              <a:t>:</a:t>
            </a:r>
            <a:r>
              <a:rPr lang="en-029" dirty="0"/>
              <a:t/>
            </a:r>
            <a:br>
              <a:rPr lang="en-029" dirty="0"/>
            </a:b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806" y="1578698"/>
            <a:ext cx="8596668" cy="3880773"/>
          </a:xfrm>
        </p:spPr>
        <p:txBody>
          <a:bodyPr/>
          <a:lstStyle/>
          <a:p>
            <a:r>
              <a:rPr lang="en-029" sz="3200" dirty="0" smtClean="0"/>
              <a:t>The </a:t>
            </a:r>
            <a:r>
              <a:rPr lang="en-029" sz="3200" dirty="0"/>
              <a:t>average American family is now carrying between 8,000.000 and 9000.000 in credit card debt alone. We owe more on our homes, cars and education than any previous generation.</a:t>
            </a:r>
          </a:p>
          <a:p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826" y="4044747"/>
            <a:ext cx="4199813" cy="263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4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029" sz="5300" dirty="0"/>
              <a:t>How to Eliminate </a:t>
            </a:r>
            <a:r>
              <a:rPr lang="en-029" sz="5300" dirty="0" smtClean="0"/>
              <a:t>Debt?</a:t>
            </a:r>
            <a:r>
              <a:rPr lang="en-029" sz="5300" dirty="0"/>
              <a:t/>
            </a:r>
            <a:br>
              <a:rPr lang="en-029" sz="5300" dirty="0"/>
            </a:br>
            <a:r>
              <a:rPr lang="en-029" sz="5300" dirty="0" smtClean="0"/>
              <a:t/>
            </a:r>
            <a:br>
              <a:rPr lang="en-029" sz="5300" dirty="0" smtClean="0"/>
            </a:br>
            <a:r>
              <a:rPr lang="en-029" sz="5300" dirty="0"/>
              <a:t/>
            </a:r>
            <a:br>
              <a:rPr lang="en-029" sz="5300" dirty="0"/>
            </a:br>
            <a:r>
              <a:rPr lang="en-029" sz="5300" dirty="0" smtClean="0"/>
              <a:t>There </a:t>
            </a:r>
            <a:r>
              <a:rPr lang="en-029" sz="5300" dirty="0"/>
              <a:t>are two different methods of debt repayment:</a:t>
            </a:r>
            <a:r>
              <a:rPr lang="en-029" dirty="0"/>
              <a:t/>
            </a:r>
            <a:br>
              <a:rPr lang="en-029" dirty="0"/>
            </a:br>
            <a:endParaRPr lang="en-029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235" y="4665518"/>
            <a:ext cx="1284915" cy="1937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885" y="5066867"/>
            <a:ext cx="2800350" cy="1628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150" y="4996728"/>
            <a:ext cx="2800350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162" y="1558150"/>
            <a:ext cx="2121910" cy="140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607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029" sz="4900" dirty="0"/>
              <a:t>1.	The Interest Rate Method.</a:t>
            </a:r>
            <a:r>
              <a:rPr lang="en-029" dirty="0"/>
              <a:t/>
            </a:r>
            <a:br>
              <a:rPr lang="en-029" dirty="0"/>
            </a:br>
            <a:r>
              <a:rPr lang="en-029" dirty="0"/>
              <a:t/>
            </a:r>
            <a:br>
              <a:rPr lang="en-029" dirty="0"/>
            </a:br>
            <a:endParaRPr lang="en-029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878"/>
          <a:stretch/>
        </p:blipFill>
        <p:spPr>
          <a:xfrm>
            <a:off x="571500" y="1620983"/>
            <a:ext cx="8977745" cy="497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594" y="2557462"/>
            <a:ext cx="3505633" cy="233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52" y="349827"/>
            <a:ext cx="8596668" cy="1320800"/>
          </a:xfrm>
        </p:spPr>
        <p:txBody>
          <a:bodyPr>
            <a:normAutofit/>
          </a:bodyPr>
          <a:lstStyle/>
          <a:p>
            <a:r>
              <a:rPr lang="en-029" sz="4400" dirty="0"/>
              <a:t>2.	The Snowball Method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52" y="1517073"/>
            <a:ext cx="9416709" cy="4966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92" y="251546"/>
            <a:ext cx="1459292" cy="126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4" y="20435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029" sz="6000" dirty="0" smtClean="0"/>
              <a:t>The Snowball Method</a:t>
            </a:r>
            <a:endParaRPr lang="en-029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14"/>
          <a:stretch/>
        </p:blipFill>
        <p:spPr>
          <a:xfrm>
            <a:off x="498764" y="1319645"/>
            <a:ext cx="8977745" cy="516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288" y="142010"/>
            <a:ext cx="8596668" cy="1320800"/>
          </a:xfrm>
        </p:spPr>
        <p:txBody>
          <a:bodyPr/>
          <a:lstStyle/>
          <a:p>
            <a:pPr algn="ctr"/>
            <a:r>
              <a:rPr lang="en-029" dirty="0"/>
              <a:t>Debt Reduction/Elimination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065279"/>
            <a:ext cx="7246234" cy="55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2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608</TotalTime>
  <Words>505</Words>
  <Application>Microsoft Macintosh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</vt:lpstr>
      <vt:lpstr>How to get out of Debt</vt:lpstr>
      <vt:lpstr>Proverbs 22:7</vt:lpstr>
      <vt:lpstr>PowerPoint Presentation</vt:lpstr>
      <vt:lpstr>According to Jean Chatzky: </vt:lpstr>
      <vt:lpstr>How to Eliminate Debt?   There are two different methods of debt repayment: </vt:lpstr>
      <vt:lpstr>1. The Interest Rate Method.  </vt:lpstr>
      <vt:lpstr>2. The Snowball Method</vt:lpstr>
      <vt:lpstr>The Snowball Method</vt:lpstr>
      <vt:lpstr>Debt Reduction/Elimination Model</vt:lpstr>
      <vt:lpstr>Lifestyle Changes: </vt:lpstr>
      <vt:lpstr>Even with good intentions debt can become unmanageable over time. Everyone’s debt situation is different, which means every client needs a unique and customized approach to debt elimination.</vt:lpstr>
      <vt:lpstr>Why does the Bible talk so much about debt? </vt:lpstr>
      <vt:lpstr>Essential Elements for Financial Freedom:</vt:lpstr>
      <vt:lpstr>Malachi 3:8-10</vt:lpstr>
      <vt:lpstr>Mortgage Repayment </vt:lpstr>
      <vt:lpstr>Pass It On!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get out of Debt</dc:title>
  <dc:creator>Jerriece</dc:creator>
  <cp:lastModifiedBy>Reynold Ferary</cp:lastModifiedBy>
  <cp:revision>19</cp:revision>
  <dcterms:created xsi:type="dcterms:W3CDTF">2015-08-04T16:41:29Z</dcterms:created>
  <dcterms:modified xsi:type="dcterms:W3CDTF">2016-06-09T21:30:40Z</dcterms:modified>
</cp:coreProperties>
</file>