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018"/>
  </p:normalViewPr>
  <p:slideViewPr>
    <p:cSldViewPr snapToGrid="0">
      <p:cViewPr varScale="1">
        <p:scale>
          <a:sx n="90" d="100"/>
          <a:sy n="90" d="100"/>
        </p:scale>
        <p:origin x="9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9/30/17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9/30/17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9/30/17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9/30/17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1803405"/>
            <a:ext cx="11544300" cy="1825096"/>
          </a:xfrm>
        </p:spPr>
        <p:txBody>
          <a:bodyPr>
            <a:noAutofit/>
          </a:bodyPr>
          <a:lstStyle/>
          <a:p>
            <a:pPr algn="ctr"/>
            <a:r>
              <a:rPr lang="en-029" sz="8800" dirty="0" smtClean="0"/>
              <a:t>Family finance 101</a:t>
            </a:r>
            <a:endParaRPr lang="en-029" sz="8800" dirty="0"/>
          </a:p>
        </p:txBody>
      </p:sp>
      <p:sp>
        <p:nvSpPr>
          <p:cNvPr id="3" name="Subtitle 2"/>
          <p:cNvSpPr>
            <a:spLocks noGrp="1"/>
          </p:cNvSpPr>
          <p:nvPr>
            <p:ph type="subTitle" idx="1"/>
          </p:nvPr>
        </p:nvSpPr>
        <p:spPr/>
        <p:txBody>
          <a:bodyPr>
            <a:normAutofit/>
          </a:bodyPr>
          <a:lstStyle/>
          <a:p>
            <a:pPr algn="ctr"/>
            <a:r>
              <a:rPr lang="en-029" sz="3600" dirty="0" smtClean="0"/>
              <a:t>By: Pastor Reynold </a:t>
            </a:r>
            <a:r>
              <a:rPr lang="en-029" sz="3600" dirty="0" err="1" smtClean="0"/>
              <a:t>Ferary</a:t>
            </a:r>
            <a:endParaRPr lang="en-029" sz="3600" dirty="0"/>
          </a:p>
        </p:txBody>
      </p:sp>
      <p:pic>
        <p:nvPicPr>
          <p:cNvPr id="4" name="Picture 3"/>
          <p:cNvPicPr>
            <a:picLocks noChangeAspect="1"/>
          </p:cNvPicPr>
          <p:nvPr/>
        </p:nvPicPr>
        <p:blipFill>
          <a:blip r:embed="rId2"/>
          <a:stretch>
            <a:fillRect/>
          </a:stretch>
        </p:blipFill>
        <p:spPr>
          <a:xfrm>
            <a:off x="2848607" y="4896192"/>
            <a:ext cx="2847975"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stretch>
            <a:fillRect/>
          </a:stretch>
        </p:blipFill>
        <p:spPr>
          <a:xfrm>
            <a:off x="8314459" y="406406"/>
            <a:ext cx="28575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stretch>
            <a:fillRect/>
          </a:stretch>
        </p:blipFill>
        <p:spPr>
          <a:xfrm>
            <a:off x="603539" y="432003"/>
            <a:ext cx="2838450" cy="1609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a:stretch>
            <a:fillRect/>
          </a:stretch>
        </p:blipFill>
        <p:spPr>
          <a:xfrm>
            <a:off x="4272594" y="432003"/>
            <a:ext cx="2847975" cy="1609725"/>
          </a:xfrm>
          <a:prstGeom prst="rect">
            <a:avLst/>
          </a:prstGeom>
          <a:ln>
            <a:noFill/>
          </a:ln>
          <a:effectLst>
            <a:softEdge rad="112500"/>
          </a:effectLst>
        </p:spPr>
      </p:pic>
      <p:pic>
        <p:nvPicPr>
          <p:cNvPr id="8" name="Picture 7"/>
          <p:cNvPicPr>
            <a:picLocks noChangeAspect="1"/>
          </p:cNvPicPr>
          <p:nvPr/>
        </p:nvPicPr>
        <p:blipFill>
          <a:blip r:embed="rId6"/>
          <a:stretch>
            <a:fillRect/>
          </a:stretch>
        </p:blipFill>
        <p:spPr>
          <a:xfrm>
            <a:off x="6239296" y="4781892"/>
            <a:ext cx="2667000"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7"/>
          <a:stretch>
            <a:fillRect/>
          </a:stretch>
        </p:blipFill>
        <p:spPr>
          <a:xfrm>
            <a:off x="146339" y="4624729"/>
            <a:ext cx="2257425" cy="2028825"/>
          </a:xfrm>
          <a:prstGeom prst="rect">
            <a:avLst/>
          </a:prstGeom>
        </p:spPr>
      </p:pic>
      <p:pic>
        <p:nvPicPr>
          <p:cNvPr id="10" name="Picture 9"/>
          <p:cNvPicPr>
            <a:picLocks noChangeAspect="1"/>
          </p:cNvPicPr>
          <p:nvPr/>
        </p:nvPicPr>
        <p:blipFill>
          <a:blip r:embed="rId8"/>
          <a:stretch>
            <a:fillRect/>
          </a:stretch>
        </p:blipFill>
        <p:spPr>
          <a:xfrm>
            <a:off x="9704220" y="4629507"/>
            <a:ext cx="2255716" cy="2024047"/>
          </a:xfrm>
          <a:prstGeom prst="rect">
            <a:avLst/>
          </a:prstGeom>
        </p:spPr>
      </p:pic>
    </p:spTree>
    <p:extLst>
      <p:ext uri="{BB962C8B-B14F-4D97-AF65-F5344CB8AC3E}">
        <p14:creationId xmlns:p14="http://schemas.microsoft.com/office/powerpoint/2010/main" val="362247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029" sz="7200" b="1" dirty="0"/>
              <a:t>Visioning and budgeting are essential for successful Financial </a:t>
            </a:r>
            <a:r>
              <a:rPr lang="en-029" sz="7200" b="1" dirty="0" smtClean="0"/>
              <a:t>Management.</a:t>
            </a:r>
            <a:endParaRPr lang="en-029" sz="7200" b="1" dirty="0"/>
          </a:p>
        </p:txBody>
      </p:sp>
      <p:pic>
        <p:nvPicPr>
          <p:cNvPr id="4" name="Picture 3"/>
          <p:cNvPicPr>
            <a:picLocks noChangeAspect="1"/>
          </p:cNvPicPr>
          <p:nvPr/>
        </p:nvPicPr>
        <p:blipFill>
          <a:blip r:embed="rId2"/>
          <a:stretch>
            <a:fillRect/>
          </a:stretch>
        </p:blipFill>
        <p:spPr>
          <a:xfrm>
            <a:off x="4932651" y="313026"/>
            <a:ext cx="2157039" cy="1671638"/>
          </a:xfrm>
          <a:prstGeom prst="ellipse">
            <a:avLst/>
          </a:prstGeom>
          <a:ln>
            <a:noFill/>
          </a:ln>
          <a:effectLst>
            <a:softEdge rad="112500"/>
          </a:effectLst>
        </p:spPr>
      </p:pic>
      <p:pic>
        <p:nvPicPr>
          <p:cNvPr id="5" name="Picture 4"/>
          <p:cNvPicPr>
            <a:picLocks noChangeAspect="1"/>
          </p:cNvPicPr>
          <p:nvPr/>
        </p:nvPicPr>
        <p:blipFill>
          <a:blip r:embed="rId3"/>
          <a:stretch>
            <a:fillRect/>
          </a:stretch>
        </p:blipFill>
        <p:spPr>
          <a:xfrm>
            <a:off x="936480" y="308264"/>
            <a:ext cx="2733675" cy="1676400"/>
          </a:xfrm>
          <a:prstGeom prst="ellipse">
            <a:avLst/>
          </a:prstGeom>
          <a:ln>
            <a:noFill/>
          </a:ln>
          <a:effectLst>
            <a:softEdge rad="112500"/>
          </a:effectLst>
        </p:spPr>
      </p:pic>
      <p:pic>
        <p:nvPicPr>
          <p:cNvPr id="6" name="Picture 5"/>
          <p:cNvPicPr>
            <a:picLocks noChangeAspect="1"/>
          </p:cNvPicPr>
          <p:nvPr/>
        </p:nvPicPr>
        <p:blipFill>
          <a:blip r:embed="rId4"/>
          <a:stretch>
            <a:fillRect/>
          </a:stretch>
        </p:blipFill>
        <p:spPr>
          <a:xfrm>
            <a:off x="8352186" y="201107"/>
            <a:ext cx="2409825" cy="1895475"/>
          </a:xfrm>
          <a:prstGeom prst="ellipse">
            <a:avLst/>
          </a:prstGeom>
          <a:ln>
            <a:noFill/>
          </a:ln>
          <a:effectLst>
            <a:softEdge rad="112500"/>
          </a:effectLst>
        </p:spPr>
      </p:pic>
    </p:spTree>
    <p:extLst>
      <p:ext uri="{BB962C8B-B14F-4D97-AF65-F5344CB8AC3E}">
        <p14:creationId xmlns:p14="http://schemas.microsoft.com/office/powerpoint/2010/main" val="2509784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963" y="525382"/>
            <a:ext cx="9615055" cy="1293028"/>
          </a:xfrm>
        </p:spPr>
        <p:txBody>
          <a:bodyPr>
            <a:normAutofit fontScale="90000"/>
          </a:bodyPr>
          <a:lstStyle/>
          <a:p>
            <a:pPr algn="ctr"/>
            <a:r>
              <a:rPr lang="en-029" sz="6000" dirty="0" smtClean="0"/>
              <a:t>The roommate syndrome</a:t>
            </a:r>
            <a:endParaRPr lang="en-029" sz="6000" dirty="0"/>
          </a:p>
        </p:txBody>
      </p:sp>
      <p:sp>
        <p:nvSpPr>
          <p:cNvPr id="3" name="Content Placeholder 2"/>
          <p:cNvSpPr>
            <a:spLocks noGrp="1"/>
          </p:cNvSpPr>
          <p:nvPr>
            <p:ph idx="1"/>
          </p:nvPr>
        </p:nvSpPr>
        <p:spPr>
          <a:xfrm>
            <a:off x="135082" y="1870364"/>
            <a:ext cx="11959936" cy="4987636"/>
          </a:xfrm>
        </p:spPr>
        <p:txBody>
          <a:bodyPr>
            <a:normAutofit/>
          </a:bodyPr>
          <a:lstStyle/>
          <a:p>
            <a:pPr marL="0" indent="0" algn="ctr">
              <a:buNone/>
            </a:pPr>
            <a:r>
              <a:rPr lang="en-029" sz="6000" b="1" dirty="0"/>
              <a:t>Husband and wife living as roommates, where they share the costs and duties involved in running the house</a:t>
            </a:r>
            <a:r>
              <a:rPr lang="en-029" sz="4800" b="1" dirty="0"/>
              <a:t>.</a:t>
            </a:r>
            <a:endParaRPr lang="en-029" sz="8800" b="1" dirty="0"/>
          </a:p>
        </p:txBody>
      </p:sp>
      <p:pic>
        <p:nvPicPr>
          <p:cNvPr id="4" name="Picture 3"/>
          <p:cNvPicPr>
            <a:picLocks noChangeAspect="1"/>
          </p:cNvPicPr>
          <p:nvPr/>
        </p:nvPicPr>
        <p:blipFill>
          <a:blip r:embed="rId2"/>
          <a:stretch>
            <a:fillRect/>
          </a:stretch>
        </p:blipFill>
        <p:spPr>
          <a:xfrm>
            <a:off x="0" y="4510953"/>
            <a:ext cx="3323359" cy="2203532"/>
          </a:xfrm>
          <a:prstGeom prst="rect">
            <a:avLst/>
          </a:prstGeom>
        </p:spPr>
      </p:pic>
      <p:pic>
        <p:nvPicPr>
          <p:cNvPr id="5" name="Picture 4"/>
          <p:cNvPicPr>
            <a:picLocks noChangeAspect="1"/>
          </p:cNvPicPr>
          <p:nvPr/>
        </p:nvPicPr>
        <p:blipFill>
          <a:blip r:embed="rId3"/>
          <a:stretch>
            <a:fillRect/>
          </a:stretch>
        </p:blipFill>
        <p:spPr>
          <a:xfrm>
            <a:off x="7742526" y="4414836"/>
            <a:ext cx="4114273" cy="2143126"/>
          </a:xfrm>
          <a:prstGeom prst="rect">
            <a:avLst/>
          </a:prstGeom>
        </p:spPr>
      </p:pic>
      <p:pic>
        <p:nvPicPr>
          <p:cNvPr id="6" name="Picture 5"/>
          <p:cNvPicPr>
            <a:picLocks noChangeAspect="1"/>
          </p:cNvPicPr>
          <p:nvPr/>
        </p:nvPicPr>
        <p:blipFill>
          <a:blip r:embed="rId4"/>
          <a:stretch>
            <a:fillRect/>
          </a:stretch>
        </p:blipFill>
        <p:spPr>
          <a:xfrm>
            <a:off x="4530435" y="5341849"/>
            <a:ext cx="2745271" cy="1372636"/>
          </a:xfrm>
          <a:prstGeom prst="rect">
            <a:avLst/>
          </a:prstGeom>
        </p:spPr>
      </p:pic>
    </p:spTree>
    <p:extLst>
      <p:ext uri="{BB962C8B-B14F-4D97-AF65-F5344CB8AC3E}">
        <p14:creationId xmlns:p14="http://schemas.microsoft.com/office/powerpoint/2010/main" val="3706837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28" y="612568"/>
            <a:ext cx="11679382" cy="5755422"/>
          </a:xfrm>
          <a:prstGeom prst="rect">
            <a:avLst/>
          </a:prstGeom>
        </p:spPr>
        <p:txBody>
          <a:bodyPr wrap="square">
            <a:spAutoFit/>
          </a:bodyPr>
          <a:lstStyle/>
          <a:p>
            <a:r>
              <a:rPr lang="en-029" sz="4400" dirty="0" smtClean="0"/>
              <a:t>The </a:t>
            </a:r>
            <a:r>
              <a:rPr lang="en-029" sz="4400" dirty="0"/>
              <a:t>Four Transcendent Planning Principles of Financial Success: </a:t>
            </a:r>
          </a:p>
          <a:p>
            <a:endParaRPr lang="en-029" sz="2800" dirty="0"/>
          </a:p>
          <a:p>
            <a:r>
              <a:rPr lang="en-029" sz="2800" dirty="0" smtClean="0"/>
              <a:t>* </a:t>
            </a:r>
            <a:r>
              <a:rPr lang="en-029" sz="2800" dirty="0"/>
              <a:t>Spend less than you earn</a:t>
            </a:r>
          </a:p>
          <a:p>
            <a:endParaRPr lang="en-029" sz="2800" dirty="0"/>
          </a:p>
          <a:p>
            <a:r>
              <a:rPr lang="en-029" sz="2800" dirty="0"/>
              <a:t>* Avoid the use of debt</a:t>
            </a:r>
          </a:p>
          <a:p>
            <a:endParaRPr lang="en-029" sz="2800" dirty="0"/>
          </a:p>
          <a:p>
            <a:r>
              <a:rPr lang="en-029" sz="2800" dirty="0"/>
              <a:t>* Maintain liquidity (or emergency savings)</a:t>
            </a:r>
          </a:p>
          <a:p>
            <a:endParaRPr lang="en-029" sz="2800" dirty="0"/>
          </a:p>
          <a:p>
            <a:r>
              <a:rPr lang="en-029" sz="2800" dirty="0"/>
              <a:t>* Set long-term goals</a:t>
            </a:r>
          </a:p>
          <a:p>
            <a:endParaRPr lang="en-029" sz="2800" dirty="0"/>
          </a:p>
          <a:p>
            <a:r>
              <a:rPr lang="en-029" sz="2800" dirty="0"/>
              <a:t>"Faith-Based Family Finances" P. 32 Ron Blue...</a:t>
            </a:r>
          </a:p>
        </p:txBody>
      </p:sp>
      <p:pic>
        <p:nvPicPr>
          <p:cNvPr id="3" name="Picture 2"/>
          <p:cNvPicPr>
            <a:picLocks noChangeAspect="1"/>
          </p:cNvPicPr>
          <p:nvPr/>
        </p:nvPicPr>
        <p:blipFill>
          <a:blip r:embed="rId2"/>
          <a:stretch>
            <a:fillRect/>
          </a:stretch>
        </p:blipFill>
        <p:spPr>
          <a:xfrm>
            <a:off x="8707148" y="4110903"/>
            <a:ext cx="2878716" cy="2167373"/>
          </a:xfrm>
          <a:prstGeom prst="rect">
            <a:avLst/>
          </a:prstGeom>
        </p:spPr>
      </p:pic>
      <p:pic>
        <p:nvPicPr>
          <p:cNvPr id="4" name="Picture 3"/>
          <p:cNvPicPr>
            <a:picLocks noChangeAspect="1"/>
          </p:cNvPicPr>
          <p:nvPr/>
        </p:nvPicPr>
        <p:blipFill>
          <a:blip r:embed="rId3"/>
          <a:stretch>
            <a:fillRect/>
          </a:stretch>
        </p:blipFill>
        <p:spPr>
          <a:xfrm>
            <a:off x="7207394" y="1913225"/>
            <a:ext cx="2619375" cy="1743075"/>
          </a:xfrm>
          <a:prstGeom prst="rect">
            <a:avLst/>
          </a:prstGeom>
        </p:spPr>
      </p:pic>
    </p:spTree>
    <p:extLst>
      <p:ext uri="{BB962C8B-B14F-4D97-AF65-F5344CB8AC3E}">
        <p14:creationId xmlns:p14="http://schemas.microsoft.com/office/powerpoint/2010/main" val="217758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963" y="525382"/>
            <a:ext cx="9615055" cy="1293028"/>
          </a:xfrm>
        </p:spPr>
        <p:txBody>
          <a:bodyPr>
            <a:normAutofit fontScale="90000"/>
          </a:bodyPr>
          <a:lstStyle/>
          <a:p>
            <a:pPr algn="ctr"/>
            <a:r>
              <a:rPr lang="en-029" sz="6000" dirty="0" smtClean="0"/>
              <a:t>Create a road map for your family</a:t>
            </a:r>
            <a:endParaRPr lang="en-029" sz="6000" dirty="0"/>
          </a:p>
        </p:txBody>
      </p:sp>
      <p:sp>
        <p:nvSpPr>
          <p:cNvPr id="3" name="Content Placeholder 2"/>
          <p:cNvSpPr>
            <a:spLocks noGrp="1"/>
          </p:cNvSpPr>
          <p:nvPr>
            <p:ph idx="1"/>
          </p:nvPr>
        </p:nvSpPr>
        <p:spPr>
          <a:xfrm>
            <a:off x="135082" y="1745673"/>
            <a:ext cx="11959936" cy="4987636"/>
          </a:xfrm>
        </p:spPr>
        <p:txBody>
          <a:bodyPr>
            <a:normAutofit fontScale="62500" lnSpcReduction="20000"/>
          </a:bodyPr>
          <a:lstStyle/>
          <a:p>
            <a:r>
              <a:rPr lang="en-029" sz="8800" dirty="0"/>
              <a:t>* Mission</a:t>
            </a:r>
          </a:p>
          <a:p>
            <a:r>
              <a:rPr lang="en-029" sz="8800" dirty="0"/>
              <a:t>* Vision</a:t>
            </a:r>
          </a:p>
          <a:p>
            <a:r>
              <a:rPr lang="en-029" sz="8800" dirty="0"/>
              <a:t>* Objectives</a:t>
            </a:r>
          </a:p>
          <a:p>
            <a:r>
              <a:rPr lang="en-029" sz="8800" dirty="0"/>
              <a:t>* Goals</a:t>
            </a:r>
          </a:p>
          <a:p>
            <a:r>
              <a:rPr lang="en-029" sz="8800" dirty="0"/>
              <a:t>_ Short-term</a:t>
            </a:r>
          </a:p>
          <a:p>
            <a:r>
              <a:rPr lang="en-029" sz="8800" dirty="0"/>
              <a:t>_ Long Term</a:t>
            </a:r>
          </a:p>
          <a:p>
            <a:r>
              <a:rPr lang="en-029" sz="8800" dirty="0"/>
              <a:t>* Evaluation</a:t>
            </a:r>
          </a:p>
          <a:p>
            <a:pPr marL="0" indent="0">
              <a:buNone/>
            </a:pPr>
            <a:endParaRPr lang="en-029" sz="8800" b="1" dirty="0"/>
          </a:p>
        </p:txBody>
      </p:sp>
      <p:pic>
        <p:nvPicPr>
          <p:cNvPr id="4" name="Picture 3"/>
          <p:cNvPicPr>
            <a:picLocks noChangeAspect="1"/>
          </p:cNvPicPr>
          <p:nvPr/>
        </p:nvPicPr>
        <p:blipFill>
          <a:blip r:embed="rId2"/>
          <a:stretch>
            <a:fillRect/>
          </a:stretch>
        </p:blipFill>
        <p:spPr>
          <a:xfrm>
            <a:off x="5396778" y="2194212"/>
            <a:ext cx="4174437" cy="2450523"/>
          </a:xfrm>
          <a:prstGeom prst="rect">
            <a:avLst/>
          </a:prstGeom>
        </p:spPr>
      </p:pic>
      <p:pic>
        <p:nvPicPr>
          <p:cNvPr id="5" name="Picture 4"/>
          <p:cNvPicPr>
            <a:picLocks noChangeAspect="1"/>
          </p:cNvPicPr>
          <p:nvPr/>
        </p:nvPicPr>
        <p:blipFill>
          <a:blip r:embed="rId3"/>
          <a:stretch>
            <a:fillRect/>
          </a:stretch>
        </p:blipFill>
        <p:spPr>
          <a:xfrm>
            <a:off x="8964757" y="4860347"/>
            <a:ext cx="2762250" cy="1657350"/>
          </a:xfrm>
          <a:prstGeom prst="rect">
            <a:avLst/>
          </a:prstGeom>
        </p:spPr>
      </p:pic>
    </p:spTree>
    <p:extLst>
      <p:ext uri="{BB962C8B-B14F-4D97-AF65-F5344CB8AC3E}">
        <p14:creationId xmlns:p14="http://schemas.microsoft.com/office/powerpoint/2010/main" val="473392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3216628"/>
            <a:ext cx="10997046" cy="1293028"/>
          </a:xfrm>
        </p:spPr>
        <p:txBody>
          <a:bodyPr>
            <a:normAutofit fontScale="90000"/>
          </a:bodyPr>
          <a:lstStyle/>
          <a:p>
            <a:pPr algn="l"/>
            <a:r>
              <a:rPr lang="en-029" b="1" u="sng" dirty="0" smtClean="0">
                <a:solidFill>
                  <a:srgbClr val="FF0000"/>
                </a:solidFill>
              </a:rPr>
              <a:t>Mission</a:t>
            </a:r>
            <a:r>
              <a:rPr lang="en-029" dirty="0" smtClean="0"/>
              <a:t> - What </a:t>
            </a:r>
            <a:r>
              <a:rPr lang="en-029" dirty="0"/>
              <a:t>is our purpose?</a:t>
            </a:r>
            <a:br>
              <a:rPr lang="en-029" dirty="0"/>
            </a:br>
            <a:r>
              <a:rPr lang="en-029" b="1" u="sng" dirty="0">
                <a:solidFill>
                  <a:srgbClr val="FF0000"/>
                </a:solidFill>
              </a:rPr>
              <a:t/>
            </a:r>
            <a:br>
              <a:rPr lang="en-029" b="1" u="sng" dirty="0">
                <a:solidFill>
                  <a:srgbClr val="FF0000"/>
                </a:solidFill>
              </a:rPr>
            </a:br>
            <a:r>
              <a:rPr lang="en-029" b="1" u="sng" dirty="0" smtClean="0">
                <a:solidFill>
                  <a:srgbClr val="FF0000"/>
                </a:solidFill>
              </a:rPr>
              <a:t>Vision</a:t>
            </a:r>
            <a:r>
              <a:rPr lang="en-029" b="1" dirty="0" smtClean="0">
                <a:solidFill>
                  <a:srgbClr val="FF0000"/>
                </a:solidFill>
              </a:rPr>
              <a:t> </a:t>
            </a:r>
            <a:r>
              <a:rPr lang="en-029" dirty="0" smtClean="0"/>
              <a:t>- Where </a:t>
            </a:r>
            <a:r>
              <a:rPr lang="en-029" dirty="0"/>
              <a:t>do we want to go?</a:t>
            </a:r>
            <a:br>
              <a:rPr lang="en-029" dirty="0"/>
            </a:br>
            <a:r>
              <a:rPr lang="en-029" b="1" u="sng" dirty="0">
                <a:solidFill>
                  <a:srgbClr val="FF0000"/>
                </a:solidFill>
              </a:rPr>
              <a:t/>
            </a:r>
            <a:br>
              <a:rPr lang="en-029" b="1" u="sng" dirty="0">
                <a:solidFill>
                  <a:srgbClr val="FF0000"/>
                </a:solidFill>
              </a:rPr>
            </a:br>
            <a:r>
              <a:rPr lang="en-029" b="1" u="sng" dirty="0">
                <a:solidFill>
                  <a:srgbClr val="FF0000"/>
                </a:solidFill>
              </a:rPr>
              <a:t>Objectives</a:t>
            </a:r>
            <a:r>
              <a:rPr lang="en-029" b="1" dirty="0">
                <a:solidFill>
                  <a:srgbClr val="FF0000"/>
                </a:solidFill>
              </a:rPr>
              <a:t> </a:t>
            </a:r>
            <a:r>
              <a:rPr lang="en-029" dirty="0"/>
              <a:t>- What do we want to achieve?</a:t>
            </a:r>
            <a:br>
              <a:rPr lang="en-029" dirty="0"/>
            </a:br>
            <a:r>
              <a:rPr lang="en-029" u="sng" dirty="0">
                <a:solidFill>
                  <a:srgbClr val="FF0000"/>
                </a:solidFill>
              </a:rPr>
              <a:t/>
            </a:r>
            <a:br>
              <a:rPr lang="en-029" u="sng" dirty="0">
                <a:solidFill>
                  <a:srgbClr val="FF0000"/>
                </a:solidFill>
              </a:rPr>
            </a:br>
            <a:r>
              <a:rPr lang="en-029" b="1" u="sng" dirty="0" smtClean="0">
                <a:solidFill>
                  <a:srgbClr val="FF0000"/>
                </a:solidFill>
              </a:rPr>
              <a:t>Goals</a:t>
            </a:r>
            <a:r>
              <a:rPr lang="en-029" b="1" dirty="0" smtClean="0">
                <a:solidFill>
                  <a:srgbClr val="FF0000"/>
                </a:solidFill>
              </a:rPr>
              <a:t> </a:t>
            </a:r>
            <a:r>
              <a:rPr lang="en-029" dirty="0" smtClean="0"/>
              <a:t>- </a:t>
            </a:r>
            <a:r>
              <a:rPr lang="en-029" dirty="0"/>
              <a:t>When do we want to achieve it?</a:t>
            </a:r>
            <a:br>
              <a:rPr lang="en-029" dirty="0"/>
            </a:br>
            <a:r>
              <a:rPr lang="en-029" b="1" u="sng" dirty="0">
                <a:solidFill>
                  <a:srgbClr val="FF0000"/>
                </a:solidFill>
              </a:rPr>
              <a:t/>
            </a:r>
            <a:br>
              <a:rPr lang="en-029" b="1" u="sng" dirty="0">
                <a:solidFill>
                  <a:srgbClr val="FF0000"/>
                </a:solidFill>
              </a:rPr>
            </a:br>
            <a:r>
              <a:rPr lang="en-029" b="1" u="sng" dirty="0">
                <a:solidFill>
                  <a:srgbClr val="FF0000"/>
                </a:solidFill>
              </a:rPr>
              <a:t>Evaluation</a:t>
            </a:r>
            <a:r>
              <a:rPr lang="en-029" b="1" dirty="0">
                <a:solidFill>
                  <a:srgbClr val="FF0000"/>
                </a:solidFill>
              </a:rPr>
              <a:t> </a:t>
            </a:r>
            <a:r>
              <a:rPr lang="en-029" dirty="0" smtClean="0"/>
              <a:t>- How </a:t>
            </a:r>
            <a:r>
              <a:rPr lang="en-029" dirty="0"/>
              <a:t>are we doing?</a:t>
            </a:r>
          </a:p>
        </p:txBody>
      </p:sp>
    </p:spTree>
    <p:extLst>
      <p:ext uri="{BB962C8B-B14F-4D97-AF65-F5344CB8AC3E}">
        <p14:creationId xmlns:p14="http://schemas.microsoft.com/office/powerpoint/2010/main" val="396207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3772" y="1402772"/>
            <a:ext cx="8610600" cy="2649683"/>
          </a:xfrm>
        </p:spPr>
        <p:txBody>
          <a:bodyPr>
            <a:normAutofit fontScale="90000"/>
          </a:bodyPr>
          <a:lstStyle/>
          <a:p>
            <a:pPr algn="ctr"/>
            <a:r>
              <a:rPr lang="en-029" dirty="0"/>
              <a:t/>
            </a:r>
            <a:br>
              <a:rPr lang="en-029" dirty="0"/>
            </a:br>
            <a:r>
              <a:rPr lang="en-029" dirty="0"/>
              <a:t/>
            </a:r>
            <a:br>
              <a:rPr lang="en-029" dirty="0"/>
            </a:br>
            <a:r>
              <a:rPr lang="en-029" sz="7200" dirty="0"/>
              <a:t/>
            </a:r>
            <a:br>
              <a:rPr lang="en-029" sz="7200" dirty="0"/>
            </a:br>
            <a:r>
              <a:rPr lang="en-029" sz="8900" dirty="0"/>
              <a:t>Couples must work together to establish ONE Financial System!!</a:t>
            </a:r>
          </a:p>
        </p:txBody>
      </p:sp>
      <p:pic>
        <p:nvPicPr>
          <p:cNvPr id="5" name="Picture 4"/>
          <p:cNvPicPr>
            <a:picLocks noChangeAspect="1"/>
          </p:cNvPicPr>
          <p:nvPr/>
        </p:nvPicPr>
        <p:blipFill>
          <a:blip r:embed="rId2"/>
          <a:stretch>
            <a:fillRect/>
          </a:stretch>
        </p:blipFill>
        <p:spPr>
          <a:xfrm>
            <a:off x="313459" y="4847359"/>
            <a:ext cx="1714500" cy="1714500"/>
          </a:xfrm>
          <a:prstGeom prst="rect">
            <a:avLst/>
          </a:prstGeom>
        </p:spPr>
      </p:pic>
      <p:pic>
        <p:nvPicPr>
          <p:cNvPr id="6" name="Picture 5"/>
          <p:cNvPicPr>
            <a:picLocks noChangeAspect="1"/>
          </p:cNvPicPr>
          <p:nvPr/>
        </p:nvPicPr>
        <p:blipFill>
          <a:blip r:embed="rId2"/>
          <a:stretch>
            <a:fillRect/>
          </a:stretch>
        </p:blipFill>
        <p:spPr>
          <a:xfrm>
            <a:off x="10236778" y="4847359"/>
            <a:ext cx="1714500" cy="1714500"/>
          </a:xfrm>
          <a:prstGeom prst="rect">
            <a:avLst/>
          </a:prstGeom>
        </p:spPr>
      </p:pic>
      <p:pic>
        <p:nvPicPr>
          <p:cNvPr id="7" name="Picture 6"/>
          <p:cNvPicPr>
            <a:picLocks noChangeAspect="1"/>
          </p:cNvPicPr>
          <p:nvPr/>
        </p:nvPicPr>
        <p:blipFill rotWithShape="1">
          <a:blip r:embed="rId3"/>
          <a:srcRect l="29901"/>
          <a:stretch/>
        </p:blipFill>
        <p:spPr>
          <a:xfrm>
            <a:off x="10115118" y="344198"/>
            <a:ext cx="1836160"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a:stretch>
            <a:fillRect/>
          </a:stretch>
        </p:blipFill>
        <p:spPr>
          <a:xfrm>
            <a:off x="12368" y="197578"/>
            <a:ext cx="2316681" cy="2834886"/>
          </a:xfrm>
          <a:prstGeom prst="rect">
            <a:avLst/>
          </a:prstGeom>
        </p:spPr>
      </p:pic>
    </p:spTree>
    <p:extLst>
      <p:ext uri="{BB962C8B-B14F-4D97-AF65-F5344CB8AC3E}">
        <p14:creationId xmlns:p14="http://schemas.microsoft.com/office/powerpoint/2010/main" val="4170919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560476"/>
            <a:ext cx="10775373" cy="6186309"/>
          </a:xfrm>
          <a:prstGeom prst="rect">
            <a:avLst/>
          </a:prstGeom>
        </p:spPr>
        <p:txBody>
          <a:bodyPr wrap="square">
            <a:spAutoFit/>
          </a:bodyPr>
          <a:lstStyle/>
          <a:p>
            <a:r>
              <a:rPr lang="en-029" sz="3600" b="1" u="sng" dirty="0"/>
              <a:t>Abraham Maslow's Hierarchy of Human Needs</a:t>
            </a:r>
            <a:r>
              <a:rPr lang="en-029" sz="3600" b="1" dirty="0"/>
              <a:t>: </a:t>
            </a:r>
          </a:p>
          <a:p>
            <a:endParaRPr lang="en-029" sz="3600" b="1" dirty="0"/>
          </a:p>
          <a:p>
            <a:r>
              <a:rPr lang="en-029" sz="3600" b="1" dirty="0"/>
              <a:t>1. Physiological Needs</a:t>
            </a:r>
          </a:p>
          <a:p>
            <a:endParaRPr lang="en-029" sz="3600" b="1" dirty="0"/>
          </a:p>
          <a:p>
            <a:r>
              <a:rPr lang="en-029" sz="3600" b="1" dirty="0"/>
              <a:t>2. Safety Needs</a:t>
            </a:r>
          </a:p>
          <a:p>
            <a:endParaRPr lang="en-029" sz="3600" b="1" dirty="0"/>
          </a:p>
          <a:p>
            <a:r>
              <a:rPr lang="en-029" sz="3600" b="1" dirty="0"/>
              <a:t>3. Love and Belonging Needs</a:t>
            </a:r>
          </a:p>
          <a:p>
            <a:endParaRPr lang="en-029" sz="3600" b="1" dirty="0"/>
          </a:p>
          <a:p>
            <a:r>
              <a:rPr lang="en-029" sz="3600" b="1" dirty="0"/>
              <a:t>4. Esteem Needs</a:t>
            </a:r>
          </a:p>
          <a:p>
            <a:endParaRPr lang="en-029" sz="3600" b="1" dirty="0"/>
          </a:p>
          <a:p>
            <a:r>
              <a:rPr lang="en-029" sz="3600" b="1" dirty="0"/>
              <a:t>5. Self actualization Needs</a:t>
            </a:r>
          </a:p>
        </p:txBody>
      </p:sp>
      <p:pic>
        <p:nvPicPr>
          <p:cNvPr id="3" name="Picture 2"/>
          <p:cNvPicPr>
            <a:picLocks noChangeAspect="1"/>
          </p:cNvPicPr>
          <p:nvPr/>
        </p:nvPicPr>
        <p:blipFill>
          <a:blip r:embed="rId2"/>
          <a:stretch>
            <a:fillRect/>
          </a:stretch>
        </p:blipFill>
        <p:spPr>
          <a:xfrm>
            <a:off x="6125440" y="1739178"/>
            <a:ext cx="6179561" cy="4374296"/>
          </a:xfrm>
          <a:prstGeom prst="rect">
            <a:avLst/>
          </a:prstGeom>
        </p:spPr>
      </p:pic>
    </p:spTree>
    <p:extLst>
      <p:ext uri="{BB962C8B-B14F-4D97-AF65-F5344CB8AC3E}">
        <p14:creationId xmlns:p14="http://schemas.microsoft.com/office/powerpoint/2010/main" val="3715537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464" y="1422922"/>
            <a:ext cx="11533909" cy="5078313"/>
          </a:xfrm>
          <a:prstGeom prst="rect">
            <a:avLst/>
          </a:prstGeom>
        </p:spPr>
        <p:txBody>
          <a:bodyPr wrap="square">
            <a:spAutoFit/>
          </a:bodyPr>
          <a:lstStyle/>
          <a:p>
            <a:r>
              <a:rPr lang="en-029" sz="5400" u="sng" dirty="0"/>
              <a:t>The Importance of Having a Family Budget:</a:t>
            </a:r>
            <a:r>
              <a:rPr lang="en-029" sz="5400" dirty="0"/>
              <a:t> </a:t>
            </a:r>
          </a:p>
          <a:p>
            <a:r>
              <a:rPr lang="en-029" sz="5400" dirty="0"/>
              <a:t>* Define your financial goals</a:t>
            </a:r>
          </a:p>
          <a:p>
            <a:r>
              <a:rPr lang="en-029" sz="5400" dirty="0"/>
              <a:t>* Plan your budget together</a:t>
            </a:r>
          </a:p>
          <a:p>
            <a:r>
              <a:rPr lang="en-029" sz="5400" dirty="0"/>
              <a:t>* Always put God first in your budgeting</a:t>
            </a:r>
          </a:p>
        </p:txBody>
      </p:sp>
      <p:pic>
        <p:nvPicPr>
          <p:cNvPr id="4" name="Picture 3"/>
          <p:cNvPicPr>
            <a:picLocks noChangeAspect="1"/>
          </p:cNvPicPr>
          <p:nvPr/>
        </p:nvPicPr>
        <p:blipFill>
          <a:blip r:embed="rId2"/>
          <a:stretch>
            <a:fillRect/>
          </a:stretch>
        </p:blipFill>
        <p:spPr>
          <a:xfrm>
            <a:off x="10013373" y="775854"/>
            <a:ext cx="1905000" cy="1981200"/>
          </a:xfrm>
          <a:prstGeom prst="rect">
            <a:avLst/>
          </a:prstGeom>
        </p:spPr>
      </p:pic>
    </p:spTree>
    <p:extLst>
      <p:ext uri="{BB962C8B-B14F-4D97-AF65-F5344CB8AC3E}">
        <p14:creationId xmlns:p14="http://schemas.microsoft.com/office/powerpoint/2010/main" val="86314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9059"/>
          <a:stretch/>
        </p:blipFill>
        <p:spPr>
          <a:xfrm>
            <a:off x="830778" y="831273"/>
            <a:ext cx="10650681" cy="54240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996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6" y="893619"/>
            <a:ext cx="11298382" cy="6203372"/>
          </a:xfrm>
        </p:spPr>
        <p:txBody>
          <a:bodyPr>
            <a:normAutofit/>
          </a:bodyPr>
          <a:lstStyle/>
          <a:p>
            <a:pPr algn="ctr"/>
            <a:r>
              <a:rPr lang="en-029" sz="4900" dirty="0"/>
              <a:t>"Budgeting is necessary to accomplish your financial goals. If you do not budget, chances are that you are just living from pay period to pay period and on the verge of financial disaster." It's your money" P. 74 G.E. Reid</a:t>
            </a:r>
            <a:r>
              <a:rPr lang="en-029" dirty="0"/>
              <a:t/>
            </a:r>
            <a:br>
              <a:rPr lang="en-029" dirty="0"/>
            </a:br>
            <a:endParaRPr lang="en-029" dirty="0"/>
          </a:p>
        </p:txBody>
      </p:sp>
    </p:spTree>
    <p:extLst>
      <p:ext uri="{BB962C8B-B14F-4D97-AF65-F5344CB8AC3E}">
        <p14:creationId xmlns:p14="http://schemas.microsoft.com/office/powerpoint/2010/main" val="2926434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029" sz="6000" dirty="0" smtClean="0"/>
              <a:t>Definition of family</a:t>
            </a:r>
            <a:endParaRPr lang="en-029" sz="6000" dirty="0"/>
          </a:p>
        </p:txBody>
      </p:sp>
      <p:sp>
        <p:nvSpPr>
          <p:cNvPr id="3" name="Content Placeholder 2"/>
          <p:cNvSpPr>
            <a:spLocks noGrp="1"/>
          </p:cNvSpPr>
          <p:nvPr>
            <p:ph idx="1"/>
          </p:nvPr>
        </p:nvSpPr>
        <p:spPr>
          <a:xfrm>
            <a:off x="685800" y="1870364"/>
            <a:ext cx="10820400" cy="3719945"/>
          </a:xfrm>
        </p:spPr>
        <p:txBody>
          <a:bodyPr>
            <a:normAutofit/>
          </a:bodyPr>
          <a:lstStyle/>
          <a:p>
            <a:endParaRPr lang="en-029" b="1" dirty="0"/>
          </a:p>
          <a:p>
            <a:pPr marL="0" indent="0">
              <a:buNone/>
            </a:pPr>
            <a:r>
              <a:rPr lang="en-029" sz="4400" b="1" dirty="0" smtClean="0"/>
              <a:t>"</a:t>
            </a:r>
            <a:r>
              <a:rPr lang="en-029" sz="4400" b="1" dirty="0"/>
              <a:t>A social unit of two or more persons related by blood, marriage, or adoption and having a </a:t>
            </a:r>
            <a:r>
              <a:rPr lang="en-029" sz="4400" b="1" u="sng" dirty="0">
                <a:solidFill>
                  <a:srgbClr val="FF0000"/>
                </a:solidFill>
              </a:rPr>
              <a:t>shared commitment to</a:t>
            </a:r>
            <a:r>
              <a:rPr lang="en-029" sz="4400" b="1" dirty="0"/>
              <a:t> the mutual relationships.</a:t>
            </a:r>
          </a:p>
        </p:txBody>
      </p:sp>
      <p:pic>
        <p:nvPicPr>
          <p:cNvPr id="4" name="Picture 3"/>
          <p:cNvPicPr>
            <a:picLocks noChangeAspect="1"/>
          </p:cNvPicPr>
          <p:nvPr/>
        </p:nvPicPr>
        <p:blipFill rotWithShape="1">
          <a:blip r:embed="rId2"/>
          <a:srcRect l="31067"/>
          <a:stretch/>
        </p:blipFill>
        <p:spPr>
          <a:xfrm>
            <a:off x="8728363" y="3954832"/>
            <a:ext cx="3219228" cy="274146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567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504601"/>
            <a:ext cx="12001500" cy="1293028"/>
          </a:xfrm>
        </p:spPr>
        <p:txBody>
          <a:bodyPr>
            <a:normAutofit fontScale="90000"/>
          </a:bodyPr>
          <a:lstStyle/>
          <a:p>
            <a:pPr algn="ctr"/>
            <a:r>
              <a:rPr lang="en-029" dirty="0"/>
              <a:t>Seven steps to effective </a:t>
            </a:r>
            <a:r>
              <a:rPr lang="en-029" dirty="0" smtClean="0"/>
              <a:t>Financial Management</a:t>
            </a:r>
            <a:r>
              <a:rPr lang="en-029" dirty="0"/>
              <a:t>:</a:t>
            </a:r>
            <a:br>
              <a:rPr lang="en-029" dirty="0"/>
            </a:br>
            <a:endParaRPr lang="en-029" dirty="0"/>
          </a:p>
        </p:txBody>
      </p:sp>
      <p:sp>
        <p:nvSpPr>
          <p:cNvPr id="3" name="Content Placeholder 2"/>
          <p:cNvSpPr>
            <a:spLocks noGrp="1"/>
          </p:cNvSpPr>
          <p:nvPr>
            <p:ph sz="half" idx="1"/>
          </p:nvPr>
        </p:nvSpPr>
        <p:spPr>
          <a:xfrm>
            <a:off x="207818" y="1257301"/>
            <a:ext cx="5811982" cy="5403272"/>
          </a:xfrm>
        </p:spPr>
        <p:txBody>
          <a:bodyPr>
            <a:normAutofit fontScale="85000" lnSpcReduction="20000"/>
          </a:bodyPr>
          <a:lstStyle/>
          <a:p>
            <a:endParaRPr lang="en-029" dirty="0"/>
          </a:p>
          <a:p>
            <a:r>
              <a:rPr lang="en-029" sz="3300" dirty="0"/>
              <a:t>1. Prayerfully seek God's direction regarding your lifestyle ( Prov. 3:5,6 ).</a:t>
            </a:r>
          </a:p>
          <a:p>
            <a:endParaRPr lang="en-029" sz="3300" dirty="0"/>
          </a:p>
          <a:p>
            <a:r>
              <a:rPr lang="en-029" sz="3300" dirty="0"/>
              <a:t>2. Learn to be content ( Phil. 4:11 ).</a:t>
            </a:r>
          </a:p>
          <a:p>
            <a:endParaRPr lang="en-029" sz="3300" dirty="0"/>
          </a:p>
          <a:p>
            <a:r>
              <a:rPr lang="en-029" sz="3300" dirty="0"/>
              <a:t>3. Learn to avoid coveting ( Ex. 20:17 ).</a:t>
            </a:r>
          </a:p>
          <a:p>
            <a:endParaRPr lang="en-029" sz="3300" dirty="0"/>
          </a:p>
          <a:p>
            <a:r>
              <a:rPr lang="en-029" sz="3300" dirty="0"/>
              <a:t>4. Do not determine your lifestyle by comparing it with others ( 1Jn. 2: 15-17 ).</a:t>
            </a:r>
          </a:p>
        </p:txBody>
      </p:sp>
      <p:sp>
        <p:nvSpPr>
          <p:cNvPr id="4" name="Content Placeholder 3"/>
          <p:cNvSpPr>
            <a:spLocks noGrp="1"/>
          </p:cNvSpPr>
          <p:nvPr>
            <p:ph sz="half" idx="2"/>
          </p:nvPr>
        </p:nvSpPr>
        <p:spPr>
          <a:xfrm>
            <a:off x="6172200" y="1257301"/>
            <a:ext cx="5848350" cy="5403272"/>
          </a:xfrm>
        </p:spPr>
        <p:txBody>
          <a:bodyPr>
            <a:noAutofit/>
          </a:bodyPr>
          <a:lstStyle/>
          <a:p>
            <a:r>
              <a:rPr lang="en-029" sz="2800" dirty="0"/>
              <a:t>5. Freely enjoy whatever you spend in the "Spirit." ( 1Tim. 4:4 ).</a:t>
            </a:r>
          </a:p>
          <a:p>
            <a:endParaRPr lang="en-029" sz="2800" dirty="0"/>
          </a:p>
          <a:p>
            <a:r>
              <a:rPr lang="en-029" sz="2800" dirty="0"/>
              <a:t>6. Make an effort to live more simply ( 1 Thess. 4:11, 12 ).</a:t>
            </a:r>
          </a:p>
          <a:p>
            <a:pPr marL="0" indent="0">
              <a:buNone/>
            </a:pPr>
            <a:endParaRPr lang="en-029" sz="2800" dirty="0"/>
          </a:p>
          <a:p>
            <a:r>
              <a:rPr lang="en-029" sz="2800" dirty="0"/>
              <a:t>7. Do not be conformed to this world ( Rom. 12:2 )</a:t>
            </a:r>
          </a:p>
          <a:p>
            <a:endParaRPr lang="en-029" sz="2800" dirty="0"/>
          </a:p>
          <a:p>
            <a:r>
              <a:rPr lang="en-029" sz="2800" dirty="0"/>
              <a:t>"Faith-Based </a:t>
            </a:r>
            <a:r>
              <a:rPr lang="en-029" sz="1800" dirty="0"/>
              <a:t>Family Finances" PP. 39, 40 Ron Blue</a:t>
            </a:r>
          </a:p>
        </p:txBody>
      </p:sp>
    </p:spTree>
    <p:extLst>
      <p:ext uri="{BB962C8B-B14F-4D97-AF65-F5344CB8AC3E}">
        <p14:creationId xmlns:p14="http://schemas.microsoft.com/office/powerpoint/2010/main" val="293791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029" sz="7200" dirty="0" smtClean="0"/>
              <a:t>What is money?</a:t>
            </a:r>
            <a:endParaRPr lang="en-029" sz="7200" dirty="0"/>
          </a:p>
        </p:txBody>
      </p:sp>
      <p:sp>
        <p:nvSpPr>
          <p:cNvPr id="3" name="Content Placeholder 2"/>
          <p:cNvSpPr>
            <a:spLocks noGrp="1"/>
          </p:cNvSpPr>
          <p:nvPr>
            <p:ph idx="1"/>
          </p:nvPr>
        </p:nvSpPr>
        <p:spPr/>
        <p:txBody>
          <a:bodyPr>
            <a:normAutofit lnSpcReduction="10000"/>
          </a:bodyPr>
          <a:lstStyle/>
          <a:p>
            <a:r>
              <a:rPr lang="en-029" sz="3600" b="1" dirty="0"/>
              <a:t>The greatest block to a full understanding of stewardship is money</a:t>
            </a:r>
            <a:r>
              <a:rPr lang="en-029" sz="3600" b="1" dirty="0" smtClean="0"/>
              <a:t>.</a:t>
            </a:r>
          </a:p>
          <a:p>
            <a:pPr marL="0" indent="0">
              <a:buNone/>
            </a:pPr>
            <a:endParaRPr lang="en-029" sz="3600" b="1" dirty="0"/>
          </a:p>
          <a:p>
            <a:r>
              <a:rPr lang="en-029" sz="3600" b="1" dirty="0"/>
              <a:t>To the average minds, stewardship and money are synonymous. This is due to the fact that the teaching, writing, and preaching on the subject of stewardship relates to money and/ or material things.</a:t>
            </a:r>
          </a:p>
          <a:p>
            <a:endParaRPr lang="en-029" dirty="0"/>
          </a:p>
        </p:txBody>
      </p:sp>
      <p:pic>
        <p:nvPicPr>
          <p:cNvPr id="4" name="Picture 3"/>
          <p:cNvPicPr>
            <a:picLocks noChangeAspect="1"/>
          </p:cNvPicPr>
          <p:nvPr/>
        </p:nvPicPr>
        <p:blipFill>
          <a:blip r:embed="rId2"/>
          <a:stretch>
            <a:fillRect/>
          </a:stretch>
        </p:blipFill>
        <p:spPr>
          <a:xfrm>
            <a:off x="579823" y="205341"/>
            <a:ext cx="2969009" cy="2810500"/>
          </a:xfrm>
          <a:prstGeom prst="rect">
            <a:avLst/>
          </a:prstGeom>
        </p:spPr>
      </p:pic>
    </p:spTree>
    <p:extLst>
      <p:ext uri="{BB962C8B-B14F-4D97-AF65-F5344CB8AC3E}">
        <p14:creationId xmlns:p14="http://schemas.microsoft.com/office/powerpoint/2010/main" val="1276389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029" sz="7200" dirty="0" smtClean="0"/>
              <a:t>What is money?</a:t>
            </a:r>
            <a:endParaRPr lang="en-029" sz="7200" dirty="0"/>
          </a:p>
        </p:txBody>
      </p:sp>
      <p:sp>
        <p:nvSpPr>
          <p:cNvPr id="3" name="Content Placeholder 2"/>
          <p:cNvSpPr>
            <a:spLocks noGrp="1"/>
          </p:cNvSpPr>
          <p:nvPr>
            <p:ph idx="1"/>
          </p:nvPr>
        </p:nvSpPr>
        <p:spPr/>
        <p:txBody>
          <a:bodyPr>
            <a:normAutofit/>
          </a:bodyPr>
          <a:lstStyle/>
          <a:p>
            <a:r>
              <a:rPr lang="en-029" sz="4800" b="1" dirty="0"/>
              <a:t>Time + Talent = Life</a:t>
            </a:r>
          </a:p>
          <a:p>
            <a:endParaRPr lang="en-029" sz="4800" b="1" dirty="0"/>
          </a:p>
          <a:p>
            <a:r>
              <a:rPr lang="en-029" sz="4800" b="1" dirty="0"/>
              <a:t>Time + Talent = Money</a:t>
            </a:r>
          </a:p>
          <a:p>
            <a:endParaRPr lang="en-029" sz="4800" b="1" dirty="0"/>
          </a:p>
          <a:p>
            <a:r>
              <a:rPr lang="en-029" sz="4800" b="1" dirty="0"/>
              <a:t>Money = Life</a:t>
            </a:r>
          </a:p>
        </p:txBody>
      </p:sp>
      <p:pic>
        <p:nvPicPr>
          <p:cNvPr id="4" name="Picture 3"/>
          <p:cNvPicPr>
            <a:picLocks noChangeAspect="1"/>
          </p:cNvPicPr>
          <p:nvPr/>
        </p:nvPicPr>
        <p:blipFill>
          <a:blip r:embed="rId2"/>
          <a:stretch>
            <a:fillRect/>
          </a:stretch>
        </p:blipFill>
        <p:spPr>
          <a:xfrm>
            <a:off x="579823" y="205341"/>
            <a:ext cx="2969009" cy="2810500"/>
          </a:xfrm>
          <a:prstGeom prst="rect">
            <a:avLst/>
          </a:prstGeom>
        </p:spPr>
      </p:pic>
      <p:pic>
        <p:nvPicPr>
          <p:cNvPr id="5" name="Picture 4"/>
          <p:cNvPicPr>
            <a:picLocks noChangeAspect="1"/>
          </p:cNvPicPr>
          <p:nvPr/>
        </p:nvPicPr>
        <p:blipFill rotWithShape="1">
          <a:blip r:embed="rId3"/>
          <a:srcRect l="29055" t="25251" r="23956" b="30624"/>
          <a:stretch/>
        </p:blipFill>
        <p:spPr>
          <a:xfrm rot="19769627">
            <a:off x="8060574" y="3503912"/>
            <a:ext cx="3641458" cy="1923655"/>
          </a:xfrm>
          <a:prstGeom prst="rect">
            <a:avLst/>
          </a:prstGeom>
        </p:spPr>
      </p:pic>
    </p:spTree>
    <p:extLst>
      <p:ext uri="{BB962C8B-B14F-4D97-AF65-F5344CB8AC3E}">
        <p14:creationId xmlns:p14="http://schemas.microsoft.com/office/powerpoint/2010/main" val="3712625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029" sz="5400" dirty="0" smtClean="0"/>
              <a:t>Financial foundation</a:t>
            </a:r>
            <a:endParaRPr lang="en-029" sz="5400" dirty="0"/>
          </a:p>
        </p:txBody>
      </p:sp>
      <p:sp>
        <p:nvSpPr>
          <p:cNvPr id="3" name="Content Placeholder 2"/>
          <p:cNvSpPr>
            <a:spLocks noGrp="1"/>
          </p:cNvSpPr>
          <p:nvPr>
            <p:ph idx="1"/>
          </p:nvPr>
        </p:nvSpPr>
        <p:spPr>
          <a:xfrm>
            <a:off x="685800" y="1901536"/>
            <a:ext cx="10820400" cy="4317149"/>
          </a:xfrm>
        </p:spPr>
        <p:txBody>
          <a:bodyPr>
            <a:noAutofit/>
          </a:bodyPr>
          <a:lstStyle/>
          <a:p>
            <a:r>
              <a:rPr lang="en-029" sz="2400" b="1" dirty="0"/>
              <a:t>Just like when you build a house, you start with laying down a solid Financial Foundation.</a:t>
            </a:r>
          </a:p>
          <a:p>
            <a:endParaRPr lang="en-029" sz="2400" b="1" dirty="0"/>
          </a:p>
          <a:p>
            <a:r>
              <a:rPr lang="en-029" sz="2400" b="1" dirty="0"/>
              <a:t>* Investment</a:t>
            </a:r>
          </a:p>
          <a:p>
            <a:endParaRPr lang="en-029" sz="2400" b="1" dirty="0"/>
          </a:p>
          <a:p>
            <a:r>
              <a:rPr lang="en-029" sz="2400" b="1" dirty="0"/>
              <a:t>* Emergency Fund</a:t>
            </a:r>
          </a:p>
          <a:p>
            <a:endParaRPr lang="en-029" sz="2400" b="1" dirty="0"/>
          </a:p>
          <a:p>
            <a:r>
              <a:rPr lang="en-029" sz="2400" b="1" dirty="0"/>
              <a:t>* Debt Management</a:t>
            </a:r>
          </a:p>
          <a:p>
            <a:endParaRPr lang="en-029" sz="2400" b="1" dirty="0"/>
          </a:p>
          <a:p>
            <a:r>
              <a:rPr lang="en-029" sz="2400" b="1" dirty="0"/>
              <a:t>* Protection</a:t>
            </a:r>
          </a:p>
        </p:txBody>
      </p:sp>
      <p:pic>
        <p:nvPicPr>
          <p:cNvPr id="4" name="Picture 3"/>
          <p:cNvPicPr>
            <a:picLocks noChangeAspect="1"/>
          </p:cNvPicPr>
          <p:nvPr/>
        </p:nvPicPr>
        <p:blipFill rotWithShape="1">
          <a:blip r:embed="rId2"/>
          <a:srcRect l="11072" b="7866"/>
          <a:stretch/>
        </p:blipFill>
        <p:spPr>
          <a:xfrm>
            <a:off x="5777344" y="2529754"/>
            <a:ext cx="4963302" cy="3860655"/>
          </a:xfrm>
          <a:prstGeom prst="rect">
            <a:avLst/>
          </a:prstGeom>
        </p:spPr>
      </p:pic>
    </p:spTree>
    <p:extLst>
      <p:ext uri="{BB962C8B-B14F-4D97-AF65-F5344CB8AC3E}">
        <p14:creationId xmlns:p14="http://schemas.microsoft.com/office/powerpoint/2010/main" val="21505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029" sz="5400" dirty="0" smtClean="0"/>
              <a:t>Financial foundation</a:t>
            </a:r>
            <a:endParaRPr lang="en-029" sz="5400" dirty="0"/>
          </a:p>
        </p:txBody>
      </p:sp>
      <p:sp>
        <p:nvSpPr>
          <p:cNvPr id="3" name="Content Placeholder 2"/>
          <p:cNvSpPr>
            <a:spLocks noGrp="1"/>
          </p:cNvSpPr>
          <p:nvPr>
            <p:ph idx="1"/>
          </p:nvPr>
        </p:nvSpPr>
        <p:spPr>
          <a:xfrm>
            <a:off x="685800" y="1901536"/>
            <a:ext cx="10820400" cy="4509655"/>
          </a:xfrm>
        </p:spPr>
        <p:txBody>
          <a:bodyPr>
            <a:noAutofit/>
          </a:bodyPr>
          <a:lstStyle/>
          <a:p>
            <a:r>
              <a:rPr lang="en-029" sz="3200" b="1" dirty="0" smtClean="0"/>
              <a:t>* </a:t>
            </a:r>
            <a:r>
              <a:rPr lang="en-029" sz="3200" b="1" dirty="0"/>
              <a:t>Have a proper protection in the event of disability.</a:t>
            </a:r>
          </a:p>
          <a:p>
            <a:endParaRPr lang="en-029" sz="3200" b="1" dirty="0"/>
          </a:p>
          <a:p>
            <a:r>
              <a:rPr lang="en-029" sz="3200" b="1" dirty="0"/>
              <a:t>* Reduce your liability and get out of debt.</a:t>
            </a:r>
          </a:p>
          <a:p>
            <a:endParaRPr lang="en-029" sz="3200" b="1" dirty="0"/>
          </a:p>
          <a:p>
            <a:r>
              <a:rPr lang="en-029" sz="3200" b="1" dirty="0"/>
              <a:t>* Set aside 3-6 months of operating expenses to deal with emergencies.</a:t>
            </a:r>
          </a:p>
          <a:p>
            <a:endParaRPr lang="en-029" sz="3200" b="1" dirty="0"/>
          </a:p>
          <a:p>
            <a:r>
              <a:rPr lang="en-029" sz="3200" b="1" dirty="0"/>
              <a:t>* Save and invest for future</a:t>
            </a:r>
          </a:p>
        </p:txBody>
      </p:sp>
    </p:spTree>
    <p:extLst>
      <p:ext uri="{BB962C8B-B14F-4D97-AF65-F5344CB8AC3E}">
        <p14:creationId xmlns:p14="http://schemas.microsoft.com/office/powerpoint/2010/main" val="5191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736" y="712419"/>
            <a:ext cx="9615055" cy="1293028"/>
          </a:xfrm>
        </p:spPr>
        <p:txBody>
          <a:bodyPr>
            <a:normAutofit fontScale="90000"/>
          </a:bodyPr>
          <a:lstStyle/>
          <a:p>
            <a:pPr algn="ctr"/>
            <a:r>
              <a:rPr lang="en-029" sz="6000" dirty="0" smtClean="0"/>
              <a:t>Definition of stewardship</a:t>
            </a:r>
            <a:endParaRPr lang="en-029" sz="6000" dirty="0"/>
          </a:p>
        </p:txBody>
      </p:sp>
      <p:sp>
        <p:nvSpPr>
          <p:cNvPr id="3" name="Content Placeholder 2"/>
          <p:cNvSpPr>
            <a:spLocks noGrp="1"/>
          </p:cNvSpPr>
          <p:nvPr>
            <p:ph idx="1"/>
          </p:nvPr>
        </p:nvSpPr>
        <p:spPr>
          <a:xfrm>
            <a:off x="135082" y="1745673"/>
            <a:ext cx="11959936" cy="4987636"/>
          </a:xfrm>
        </p:spPr>
        <p:txBody>
          <a:bodyPr>
            <a:normAutofit fontScale="70000" lnSpcReduction="20000"/>
          </a:bodyPr>
          <a:lstStyle/>
          <a:p>
            <a:endParaRPr lang="en-029" b="1" dirty="0"/>
          </a:p>
          <a:p>
            <a:pPr marL="0" indent="0">
              <a:buNone/>
            </a:pPr>
            <a:r>
              <a:rPr lang="en-029" sz="4400" b="1" dirty="0"/>
              <a:t>1. "The lifestyle of one who accepts Christ's Lordship  by walking in partnership with God and acting as His agent to manage His affairs on earth."</a:t>
            </a:r>
          </a:p>
          <a:p>
            <a:pPr marL="0" indent="0">
              <a:buNone/>
            </a:pPr>
            <a:endParaRPr lang="en-029" sz="4400" b="1" dirty="0"/>
          </a:p>
          <a:p>
            <a:pPr marL="0" indent="0">
              <a:buNone/>
            </a:pPr>
            <a:r>
              <a:rPr lang="en-029" sz="4400" b="1" dirty="0"/>
              <a:t>2. "It is God's order for man's relationship to God, not man's order to an organization"(Wes </a:t>
            </a:r>
            <a:r>
              <a:rPr lang="en-029" sz="4400" b="1" dirty="0" err="1"/>
              <a:t>Wilner</a:t>
            </a:r>
            <a:r>
              <a:rPr lang="en-029" sz="4400" b="1" dirty="0"/>
              <a:t>)</a:t>
            </a:r>
          </a:p>
          <a:p>
            <a:pPr marL="0" indent="0">
              <a:buNone/>
            </a:pPr>
            <a:endParaRPr lang="en-029" sz="4400" b="1" dirty="0"/>
          </a:p>
          <a:p>
            <a:pPr marL="0" indent="0">
              <a:buNone/>
            </a:pPr>
            <a:r>
              <a:rPr lang="en-029" sz="4400" b="1" dirty="0"/>
              <a:t>3, "It is the practice of systematic and proportionate giving of Time, Talent and Material Possessions based upon the conviction that these are a trust  from God to be used on the services and benefit of mankind, in grateful acknowledgement of Christ redeeming love." James L. Lewis</a:t>
            </a:r>
          </a:p>
        </p:txBody>
      </p:sp>
    </p:spTree>
    <p:extLst>
      <p:ext uri="{BB962C8B-B14F-4D97-AF65-F5344CB8AC3E}">
        <p14:creationId xmlns:p14="http://schemas.microsoft.com/office/powerpoint/2010/main" val="23102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963" y="525382"/>
            <a:ext cx="9615055" cy="1293028"/>
          </a:xfrm>
        </p:spPr>
        <p:txBody>
          <a:bodyPr>
            <a:normAutofit/>
          </a:bodyPr>
          <a:lstStyle/>
          <a:p>
            <a:pPr algn="ctr"/>
            <a:r>
              <a:rPr lang="en-029" sz="6000" dirty="0" smtClean="0"/>
              <a:t>stewardship</a:t>
            </a:r>
            <a:endParaRPr lang="en-029" sz="6000" dirty="0"/>
          </a:p>
        </p:txBody>
      </p:sp>
      <p:sp>
        <p:nvSpPr>
          <p:cNvPr id="3" name="Content Placeholder 2"/>
          <p:cNvSpPr>
            <a:spLocks noGrp="1"/>
          </p:cNvSpPr>
          <p:nvPr>
            <p:ph idx="1"/>
          </p:nvPr>
        </p:nvSpPr>
        <p:spPr>
          <a:xfrm>
            <a:off x="135082" y="1745673"/>
            <a:ext cx="11959936" cy="4987636"/>
          </a:xfrm>
        </p:spPr>
        <p:txBody>
          <a:bodyPr>
            <a:normAutofit/>
          </a:bodyPr>
          <a:lstStyle/>
          <a:p>
            <a:pPr marL="0" indent="0">
              <a:buNone/>
            </a:pPr>
            <a:r>
              <a:rPr lang="en-029" sz="4800" b="1" dirty="0"/>
              <a:t>"Stewardship and Money are not synonymous: Stewardship is a relationship, as well as management. Money, or material things, are the mutual result of this management." "Biblical Principles for Giving and Living" Mel Rees P. 28</a:t>
            </a:r>
            <a:endParaRPr lang="en-029" sz="8800" b="1" dirty="0"/>
          </a:p>
        </p:txBody>
      </p:sp>
    </p:spTree>
    <p:extLst>
      <p:ext uri="{BB962C8B-B14F-4D97-AF65-F5344CB8AC3E}">
        <p14:creationId xmlns:p14="http://schemas.microsoft.com/office/powerpoint/2010/main" val="804435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16610"/>
            <a:ext cx="9195955" cy="6841390"/>
          </a:xfrm>
          <a:prstGeom prst="rect">
            <a:avLst/>
          </a:prstGeom>
        </p:spPr>
      </p:pic>
      <p:pic>
        <p:nvPicPr>
          <p:cNvPr id="7" name="Picture 6"/>
          <p:cNvPicPr>
            <a:picLocks noChangeAspect="1"/>
          </p:cNvPicPr>
          <p:nvPr/>
        </p:nvPicPr>
        <p:blipFill>
          <a:blip r:embed="rId3"/>
          <a:stretch>
            <a:fillRect/>
          </a:stretch>
        </p:blipFill>
        <p:spPr>
          <a:xfrm>
            <a:off x="9877857" y="518247"/>
            <a:ext cx="1933575" cy="2371725"/>
          </a:xfrm>
          <a:prstGeom prst="rect">
            <a:avLst/>
          </a:prstGeom>
        </p:spPr>
      </p:pic>
      <p:pic>
        <p:nvPicPr>
          <p:cNvPr id="8" name="Picture 7"/>
          <p:cNvPicPr>
            <a:picLocks noChangeAspect="1"/>
          </p:cNvPicPr>
          <p:nvPr/>
        </p:nvPicPr>
        <p:blipFill>
          <a:blip r:embed="rId4"/>
          <a:stretch>
            <a:fillRect/>
          </a:stretch>
        </p:blipFill>
        <p:spPr>
          <a:xfrm>
            <a:off x="9872736" y="3677170"/>
            <a:ext cx="1938696" cy="2371550"/>
          </a:xfrm>
          <a:prstGeom prst="rect">
            <a:avLst/>
          </a:prstGeom>
        </p:spPr>
      </p:pic>
    </p:spTree>
    <p:extLst>
      <p:ext uri="{BB962C8B-B14F-4D97-AF65-F5344CB8AC3E}">
        <p14:creationId xmlns:p14="http://schemas.microsoft.com/office/powerpoint/2010/main" val="277689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82</TotalTime>
  <Words>649</Words>
  <Application>Microsoft Macintosh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Gothic</vt:lpstr>
      <vt:lpstr>Vapor Trail</vt:lpstr>
      <vt:lpstr>Family finance 101</vt:lpstr>
      <vt:lpstr>Definition of family</vt:lpstr>
      <vt:lpstr>What is money?</vt:lpstr>
      <vt:lpstr>What is money?</vt:lpstr>
      <vt:lpstr>Financial foundation</vt:lpstr>
      <vt:lpstr>Financial foundation</vt:lpstr>
      <vt:lpstr>Definition of stewardship</vt:lpstr>
      <vt:lpstr>stewardship</vt:lpstr>
      <vt:lpstr>PowerPoint Presentation</vt:lpstr>
      <vt:lpstr>PowerPoint Presentation</vt:lpstr>
      <vt:lpstr>The roommate syndrome</vt:lpstr>
      <vt:lpstr>PowerPoint Presentation</vt:lpstr>
      <vt:lpstr>Create a road map for your family</vt:lpstr>
      <vt:lpstr>Mission - What is our purpose?  Vision - Where do we want to go?  Objectives - What do we want to achieve?  Goals - When do we want to achieve it?  Evaluation - How are we doing?</vt:lpstr>
      <vt:lpstr>   Couples must work together to establish ONE Financial System!!</vt:lpstr>
      <vt:lpstr>PowerPoint Presentation</vt:lpstr>
      <vt:lpstr>PowerPoint Presentation</vt:lpstr>
      <vt:lpstr>PowerPoint Presentation</vt:lpstr>
      <vt:lpstr>"Budgeting is necessary to accomplish your financial goals. If you do not budget, chances are that you are just living from pay period to pay period and on the verge of financial disaster." It's your money" P. 74 G.E. Reid </vt:lpstr>
      <vt:lpstr>Seven steps to effective Financial Management: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finance 101</dc:title>
  <dc:creator>Jerriece Fleming</dc:creator>
  <cp:lastModifiedBy>Reynold Ferary</cp:lastModifiedBy>
  <cp:revision>18</cp:revision>
  <dcterms:created xsi:type="dcterms:W3CDTF">2016-07-21T03:36:32Z</dcterms:created>
  <dcterms:modified xsi:type="dcterms:W3CDTF">2017-09-30T12:58:06Z</dcterms:modified>
</cp:coreProperties>
</file>