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56" r:id="rId3"/>
    <p:sldId id="257" r:id="rId4"/>
    <p:sldId id="258" r:id="rId5"/>
    <p:sldId id="259" r:id="rId6"/>
    <p:sldId id="260" r:id="rId7"/>
    <p:sldId id="268" r:id="rId8"/>
    <p:sldId id="261"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2987"/>
  </p:normalViewPr>
  <p:slideViewPr>
    <p:cSldViewPr snapToGrid="0">
      <p:cViewPr>
        <p:scale>
          <a:sx n="90" d="100"/>
          <a:sy n="90" d="100"/>
        </p:scale>
        <p:origin x="-256" y="-5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1875358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4150886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38738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2988175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1803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3139046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3923763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169297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3936174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2C86FF-3E9B-4AE0-B223-DB50B48CD97E}" type="datetimeFigureOut">
              <a:rPr lang="en-029" smtClean="0"/>
              <a:t>9/22/16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2141277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2C86FF-3E9B-4AE0-B223-DB50B48CD97E}" type="datetimeFigureOut">
              <a:rPr lang="en-029" smtClean="0"/>
              <a:t>9/22/16</a:t>
            </a:fld>
            <a:endParaRPr lang="en-029"/>
          </a:p>
        </p:txBody>
      </p:sp>
      <p:sp>
        <p:nvSpPr>
          <p:cNvPr id="6" name="Footer Placeholder 5"/>
          <p:cNvSpPr>
            <a:spLocks noGrp="1"/>
          </p:cNvSpPr>
          <p:nvPr>
            <p:ph type="ftr" sz="quarter" idx="11"/>
          </p:nvPr>
        </p:nvSpPr>
        <p:spPr/>
        <p:txBody>
          <a:bodyPr/>
          <a:lstStyle/>
          <a:p>
            <a:endParaRPr lang="en-029"/>
          </a:p>
        </p:txBody>
      </p:sp>
      <p:sp>
        <p:nvSpPr>
          <p:cNvPr id="7" name="Slide Number Placeholder 6"/>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414920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2C86FF-3E9B-4AE0-B223-DB50B48CD97E}" type="datetimeFigureOut">
              <a:rPr lang="en-029" smtClean="0"/>
              <a:t>9/22/16</a:t>
            </a:fld>
            <a:endParaRPr lang="en-029"/>
          </a:p>
        </p:txBody>
      </p:sp>
      <p:sp>
        <p:nvSpPr>
          <p:cNvPr id="8" name="Footer Placeholder 7"/>
          <p:cNvSpPr>
            <a:spLocks noGrp="1"/>
          </p:cNvSpPr>
          <p:nvPr>
            <p:ph type="ftr" sz="quarter" idx="11"/>
          </p:nvPr>
        </p:nvSpPr>
        <p:spPr/>
        <p:txBody>
          <a:bodyPr/>
          <a:lstStyle/>
          <a:p>
            <a:endParaRPr lang="en-029"/>
          </a:p>
        </p:txBody>
      </p:sp>
      <p:sp>
        <p:nvSpPr>
          <p:cNvPr id="9" name="Slide Number Placeholder 8"/>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2497214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2C86FF-3E9B-4AE0-B223-DB50B48CD97E}" type="datetimeFigureOut">
              <a:rPr lang="en-029" smtClean="0"/>
              <a:t>9/22/16</a:t>
            </a:fld>
            <a:endParaRPr lang="en-029"/>
          </a:p>
        </p:txBody>
      </p:sp>
      <p:sp>
        <p:nvSpPr>
          <p:cNvPr id="4" name="Footer Placeholder 3"/>
          <p:cNvSpPr>
            <a:spLocks noGrp="1"/>
          </p:cNvSpPr>
          <p:nvPr>
            <p:ph type="ftr" sz="quarter" idx="11"/>
          </p:nvPr>
        </p:nvSpPr>
        <p:spPr/>
        <p:txBody>
          <a:bodyPr/>
          <a:lstStyle/>
          <a:p>
            <a:endParaRPr lang="en-029"/>
          </a:p>
        </p:txBody>
      </p:sp>
      <p:sp>
        <p:nvSpPr>
          <p:cNvPr id="5" name="Slide Number Placeholder 4"/>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1770679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C86FF-3E9B-4AE0-B223-DB50B48CD97E}" type="datetimeFigureOut">
              <a:rPr lang="en-029" smtClean="0"/>
              <a:t>9/22/16</a:t>
            </a:fld>
            <a:endParaRPr lang="en-029"/>
          </a:p>
        </p:txBody>
      </p:sp>
      <p:sp>
        <p:nvSpPr>
          <p:cNvPr id="3" name="Footer Placeholder 2"/>
          <p:cNvSpPr>
            <a:spLocks noGrp="1"/>
          </p:cNvSpPr>
          <p:nvPr>
            <p:ph type="ftr" sz="quarter" idx="11"/>
          </p:nvPr>
        </p:nvSpPr>
        <p:spPr/>
        <p:txBody>
          <a:bodyPr/>
          <a:lstStyle/>
          <a:p>
            <a:endParaRPr lang="en-029"/>
          </a:p>
        </p:txBody>
      </p:sp>
      <p:sp>
        <p:nvSpPr>
          <p:cNvPr id="4" name="Slide Number Placeholder 3"/>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1424574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2C86FF-3E9B-4AE0-B223-DB50B48CD97E}" type="datetimeFigureOut">
              <a:rPr lang="en-029" smtClean="0"/>
              <a:t>9/22/16</a:t>
            </a:fld>
            <a:endParaRPr lang="en-029"/>
          </a:p>
        </p:txBody>
      </p:sp>
      <p:sp>
        <p:nvSpPr>
          <p:cNvPr id="6" name="Footer Placeholder 5"/>
          <p:cNvSpPr>
            <a:spLocks noGrp="1"/>
          </p:cNvSpPr>
          <p:nvPr>
            <p:ph type="ftr" sz="quarter" idx="11"/>
          </p:nvPr>
        </p:nvSpPr>
        <p:spPr/>
        <p:txBody>
          <a:bodyPr/>
          <a:lstStyle/>
          <a:p>
            <a:endParaRPr lang="en-029"/>
          </a:p>
        </p:txBody>
      </p:sp>
      <p:sp>
        <p:nvSpPr>
          <p:cNvPr id="7" name="Slide Number Placeholder 6"/>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1603328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2C86FF-3E9B-4AE0-B223-DB50B48CD97E}" type="datetimeFigureOut">
              <a:rPr lang="en-029" smtClean="0"/>
              <a:t>9/22/16</a:t>
            </a:fld>
            <a:endParaRPr lang="en-029"/>
          </a:p>
        </p:txBody>
      </p:sp>
      <p:sp>
        <p:nvSpPr>
          <p:cNvPr id="6" name="Footer Placeholder 5"/>
          <p:cNvSpPr>
            <a:spLocks noGrp="1"/>
          </p:cNvSpPr>
          <p:nvPr>
            <p:ph type="ftr" sz="quarter" idx="11"/>
          </p:nvPr>
        </p:nvSpPr>
        <p:spPr/>
        <p:txBody>
          <a:bodyPr/>
          <a:lstStyle/>
          <a:p>
            <a:endParaRPr lang="en-029"/>
          </a:p>
        </p:txBody>
      </p:sp>
      <p:sp>
        <p:nvSpPr>
          <p:cNvPr id="7" name="Slide Number Placeholder 6"/>
          <p:cNvSpPr>
            <a:spLocks noGrp="1"/>
          </p:cNvSpPr>
          <p:nvPr>
            <p:ph type="sldNum" sz="quarter" idx="12"/>
          </p:nvPr>
        </p:nvSpPr>
        <p:spPr/>
        <p:txBody>
          <a:bodyPr/>
          <a:lstStyle/>
          <a:p>
            <a:fld id="{E2393FF7-0B0F-4643-9601-B8FE4468E37E}" type="slidenum">
              <a:rPr lang="en-029" smtClean="0"/>
              <a:t>‹#›</a:t>
            </a:fld>
            <a:endParaRPr lang="en-029"/>
          </a:p>
        </p:txBody>
      </p:sp>
    </p:spTree>
    <p:extLst>
      <p:ext uri="{BB962C8B-B14F-4D97-AF65-F5344CB8AC3E}">
        <p14:creationId xmlns:p14="http://schemas.microsoft.com/office/powerpoint/2010/main" val="113374382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2C86FF-3E9B-4AE0-B223-DB50B48CD97E}" type="datetimeFigureOut">
              <a:rPr lang="en-029" smtClean="0"/>
              <a:t>9/22/16</a:t>
            </a:fld>
            <a:endParaRPr lang="en-029"/>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029"/>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2393FF7-0B0F-4643-9601-B8FE4468E37E}" type="slidenum">
              <a:rPr lang="en-029" smtClean="0"/>
              <a:t>‹#›</a:t>
            </a:fld>
            <a:endParaRPr lang="en-029"/>
          </a:p>
        </p:txBody>
      </p:sp>
    </p:spTree>
    <p:extLst>
      <p:ext uri="{BB962C8B-B14F-4D97-AF65-F5344CB8AC3E}">
        <p14:creationId xmlns:p14="http://schemas.microsoft.com/office/powerpoint/2010/main" val="860847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77091"/>
            <a:ext cx="8596668" cy="1320800"/>
          </a:xfrm>
        </p:spPr>
        <p:txBody>
          <a:bodyPr/>
          <a:lstStyle/>
          <a:p>
            <a:pPr algn="ctr"/>
            <a:r>
              <a:rPr lang="en-US" sz="4400" dirty="0" smtClean="0"/>
              <a:t>Five</a:t>
            </a:r>
            <a:r>
              <a:rPr lang="en-US" sz="4400" u="sng" dirty="0" smtClean="0">
                <a:solidFill>
                  <a:schemeClr val="accent5">
                    <a:lumMod val="60000"/>
                    <a:lumOff val="40000"/>
                  </a:schemeClr>
                </a:solidFill>
              </a:rPr>
              <a:t> Keys </a:t>
            </a:r>
            <a:r>
              <a:rPr lang="en-US" sz="4400" dirty="0" smtClean="0"/>
              <a:t>to Financial Freedom</a:t>
            </a:r>
            <a:r>
              <a:rPr lang="en-029" dirty="0"/>
              <a:t/>
            </a:r>
            <a:br>
              <a:rPr lang="en-029" dirty="0"/>
            </a:br>
            <a:endParaRPr lang="en-029" dirty="0"/>
          </a:p>
        </p:txBody>
      </p:sp>
      <p:sp>
        <p:nvSpPr>
          <p:cNvPr id="3" name="Content Placeholder 2"/>
          <p:cNvSpPr>
            <a:spLocks noGrp="1"/>
          </p:cNvSpPr>
          <p:nvPr>
            <p:ph idx="1"/>
          </p:nvPr>
        </p:nvSpPr>
        <p:spPr>
          <a:xfrm>
            <a:off x="251307" y="1597891"/>
            <a:ext cx="10866966" cy="4401908"/>
          </a:xfrm>
        </p:spPr>
        <p:txBody>
          <a:bodyPr>
            <a:normAutofit lnSpcReduction="10000"/>
          </a:bodyPr>
          <a:lstStyle/>
          <a:p>
            <a:pPr marL="0" indent="0">
              <a:buNone/>
            </a:pPr>
            <a:r>
              <a:rPr lang="en-US" sz="3200" dirty="0"/>
              <a:t>The Week at a glance:</a:t>
            </a:r>
            <a:endParaRPr lang="en-029" sz="3200" dirty="0"/>
          </a:p>
          <a:p>
            <a:r>
              <a:rPr lang="en-US" sz="3200" dirty="0"/>
              <a:t>Monday: Understanding the Biblical Concept of Stewardship</a:t>
            </a:r>
            <a:endParaRPr lang="en-029" sz="3200" dirty="0"/>
          </a:p>
          <a:p>
            <a:r>
              <a:rPr lang="en-US" sz="3200" dirty="0"/>
              <a:t>Tuesday: How Do We View Money?</a:t>
            </a:r>
            <a:endParaRPr lang="en-029" sz="3200" dirty="0"/>
          </a:p>
          <a:p>
            <a:r>
              <a:rPr lang="en-US" sz="3200" dirty="0"/>
              <a:t>Wednesday: Understanding the Canadian Financial System</a:t>
            </a:r>
            <a:endParaRPr lang="en-029" sz="3200" dirty="0"/>
          </a:p>
          <a:p>
            <a:r>
              <a:rPr lang="en-US" sz="3200" dirty="0"/>
              <a:t>Thursday: Visioning and Budgeting</a:t>
            </a:r>
            <a:endParaRPr lang="en-029" sz="3200" dirty="0"/>
          </a:p>
          <a:p>
            <a:r>
              <a:rPr lang="en-US" sz="3200" dirty="0"/>
              <a:t>Friday: How to Get Out of Debt</a:t>
            </a:r>
            <a:endParaRPr lang="en-029" sz="3200" dirty="0"/>
          </a:p>
          <a:p>
            <a:pPr marL="0" indent="0">
              <a:buNone/>
            </a:pPr>
            <a:endParaRPr lang="en-029"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76968" y="114138"/>
            <a:ext cx="2218049" cy="1483753"/>
          </a:xfrm>
          <a:prstGeom prst="rect">
            <a:avLst/>
          </a:prstGeom>
          <a:ln>
            <a:noFill/>
          </a:ln>
          <a:effectLst>
            <a:softEdge rad="112500"/>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9192" y="5862482"/>
            <a:ext cx="5553940" cy="995518"/>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76968" y="4569402"/>
            <a:ext cx="2143125" cy="21431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45074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0055"/>
            <a:ext cx="9601200" cy="741218"/>
          </a:xfrm>
        </p:spPr>
        <p:txBody>
          <a:bodyPr/>
          <a:lstStyle/>
          <a:p>
            <a:pPr algn="ctr"/>
            <a:r>
              <a:rPr lang="en-029" dirty="0"/>
              <a:t>12 Defining principles of stewardship</a:t>
            </a:r>
          </a:p>
        </p:txBody>
      </p:sp>
      <p:sp>
        <p:nvSpPr>
          <p:cNvPr id="3" name="Content Placeholder 2"/>
          <p:cNvSpPr>
            <a:spLocks noGrp="1"/>
          </p:cNvSpPr>
          <p:nvPr>
            <p:ph sz="half" idx="1"/>
          </p:nvPr>
        </p:nvSpPr>
        <p:spPr>
          <a:xfrm>
            <a:off x="384465" y="1419312"/>
            <a:ext cx="4601596" cy="5210088"/>
          </a:xfrm>
        </p:spPr>
        <p:txBody>
          <a:bodyPr>
            <a:normAutofit/>
          </a:bodyPr>
          <a:lstStyle/>
          <a:p>
            <a:r>
              <a:rPr lang="en-029" sz="2000" dirty="0"/>
              <a:t>1.	Stewardship is partnership with God- working with Him, not for Him</a:t>
            </a:r>
            <a:r>
              <a:rPr lang="en-029" sz="2000" dirty="0" smtClean="0"/>
              <a:t>.</a:t>
            </a:r>
          </a:p>
          <a:p>
            <a:endParaRPr lang="en-029" sz="2000" dirty="0"/>
          </a:p>
          <a:p>
            <a:r>
              <a:rPr lang="en-029" sz="2000" dirty="0"/>
              <a:t>2.	The gospel (God’s solution to the sin problem) serves as the foundation and primary content of stewardship</a:t>
            </a:r>
            <a:r>
              <a:rPr lang="en-029" sz="2000" dirty="0" smtClean="0"/>
              <a:t>.</a:t>
            </a:r>
          </a:p>
          <a:p>
            <a:endParaRPr lang="en-029" sz="2000" dirty="0"/>
          </a:p>
          <a:p>
            <a:r>
              <a:rPr lang="en-029" sz="2000" dirty="0"/>
              <a:t>3.	People must experience the gospel before they can be stewards. (a)	Faith is not seeking a </a:t>
            </a:r>
            <a:r>
              <a:rPr lang="en-029" sz="2000" b="1" u="sng" dirty="0">
                <a:solidFill>
                  <a:schemeClr val="accent5">
                    <a:lumMod val="60000"/>
                    <a:lumOff val="40000"/>
                  </a:schemeClr>
                </a:solidFill>
              </a:rPr>
              <a:t>transaction</a:t>
            </a:r>
            <a:r>
              <a:rPr lang="en-029" sz="2000" dirty="0"/>
              <a:t> but a </a:t>
            </a:r>
            <a:r>
              <a:rPr lang="en-029" sz="2000" b="1" u="sng" dirty="0">
                <a:solidFill>
                  <a:schemeClr val="accent5">
                    <a:lumMod val="60000"/>
                    <a:lumOff val="40000"/>
                  </a:schemeClr>
                </a:solidFill>
              </a:rPr>
              <a:t>transformation</a:t>
            </a:r>
            <a:r>
              <a:rPr lang="en-029" sz="2000" dirty="0"/>
              <a:t>.</a:t>
            </a:r>
          </a:p>
        </p:txBody>
      </p:sp>
      <p:sp>
        <p:nvSpPr>
          <p:cNvPr id="4" name="Content Placeholder 3"/>
          <p:cNvSpPr>
            <a:spLocks noGrp="1"/>
          </p:cNvSpPr>
          <p:nvPr>
            <p:ph sz="half" idx="2"/>
          </p:nvPr>
        </p:nvSpPr>
        <p:spPr>
          <a:xfrm>
            <a:off x="5089970" y="831273"/>
            <a:ext cx="4184034" cy="5798127"/>
          </a:xfrm>
        </p:spPr>
        <p:txBody>
          <a:bodyPr>
            <a:normAutofit/>
          </a:bodyPr>
          <a:lstStyle/>
          <a:p>
            <a:r>
              <a:rPr lang="en-029" sz="2000" dirty="0"/>
              <a:t>4.	Spirituality occurs when I realize the </a:t>
            </a:r>
            <a:r>
              <a:rPr lang="en-029" sz="2000" b="1" u="sng" dirty="0">
                <a:solidFill>
                  <a:schemeClr val="accent5">
                    <a:lumMod val="60000"/>
                    <a:lumOff val="40000"/>
                  </a:schemeClr>
                </a:solidFill>
              </a:rPr>
              <a:t>Lordship</a:t>
            </a:r>
            <a:r>
              <a:rPr lang="en-029" sz="2000" dirty="0"/>
              <a:t> of Jesus Christ in my life</a:t>
            </a:r>
            <a:r>
              <a:rPr lang="en-029" sz="2000" dirty="0" smtClean="0"/>
              <a:t>. (</a:t>
            </a:r>
            <a:r>
              <a:rPr lang="en-029" sz="2000" dirty="0"/>
              <a:t>a)	Key- Will I allow Christ to not only save me, but to transform me so that I submit my life to Him</a:t>
            </a:r>
            <a:r>
              <a:rPr lang="en-029" sz="2000" dirty="0" smtClean="0"/>
              <a:t>.</a:t>
            </a:r>
          </a:p>
          <a:p>
            <a:endParaRPr lang="en-029" sz="2000" dirty="0"/>
          </a:p>
          <a:p>
            <a:r>
              <a:rPr lang="en-029" sz="2000" dirty="0"/>
              <a:t>5.	A disciple is one who walks with, learns from and lives in submission to a master in order to become the master. It is a lifelong apprenticeship (</a:t>
            </a:r>
            <a:r>
              <a:rPr lang="en-029" sz="2000" dirty="0" err="1"/>
              <a:t>Macchia</a:t>
            </a:r>
            <a:r>
              <a:rPr lang="en-029" sz="2000" dirty="0"/>
              <a:t>- the healthy Disciple</a:t>
            </a:r>
            <a:r>
              <a:rPr lang="en-029" sz="2000" dirty="0" smtClean="0"/>
              <a:t>).</a:t>
            </a:r>
          </a:p>
          <a:p>
            <a:endParaRPr lang="en-029" sz="2000" dirty="0"/>
          </a:p>
          <a:p>
            <a:r>
              <a:rPr lang="en-029" sz="2000" dirty="0"/>
              <a:t>6.	Tithe is a test of </a:t>
            </a:r>
            <a:r>
              <a:rPr lang="en-029" sz="2000" b="1" u="sng" dirty="0">
                <a:solidFill>
                  <a:schemeClr val="accent5">
                    <a:lumMod val="60000"/>
                    <a:lumOff val="40000"/>
                  </a:schemeClr>
                </a:solidFill>
              </a:rPr>
              <a:t>loyalty</a:t>
            </a:r>
            <a:r>
              <a:rPr lang="en-029" sz="2000" dirty="0"/>
              <a:t>- recognizing the ownership of God in our lives.</a:t>
            </a:r>
          </a:p>
          <a:p>
            <a:endParaRPr lang="en-029" dirty="0"/>
          </a:p>
        </p:txBody>
      </p:sp>
    </p:spTree>
    <p:extLst>
      <p:ext uri="{BB962C8B-B14F-4D97-AF65-F5344CB8AC3E}">
        <p14:creationId xmlns:p14="http://schemas.microsoft.com/office/powerpoint/2010/main" val="1991348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274004" cy="665018"/>
          </a:xfrm>
        </p:spPr>
        <p:txBody>
          <a:bodyPr/>
          <a:lstStyle/>
          <a:p>
            <a:pPr algn="ctr"/>
            <a:r>
              <a:rPr lang="en-029" dirty="0"/>
              <a:t>12 Defining principles of stewardship</a:t>
            </a:r>
          </a:p>
        </p:txBody>
      </p:sp>
      <p:sp>
        <p:nvSpPr>
          <p:cNvPr id="3" name="Content Placeholder 2"/>
          <p:cNvSpPr>
            <a:spLocks noGrp="1"/>
          </p:cNvSpPr>
          <p:nvPr>
            <p:ph sz="half" idx="1"/>
          </p:nvPr>
        </p:nvSpPr>
        <p:spPr>
          <a:xfrm>
            <a:off x="124692" y="665018"/>
            <a:ext cx="5060372" cy="6109855"/>
          </a:xfrm>
        </p:spPr>
        <p:txBody>
          <a:bodyPr>
            <a:normAutofit fontScale="92500" lnSpcReduction="10000"/>
          </a:bodyPr>
          <a:lstStyle/>
          <a:p>
            <a:r>
              <a:rPr lang="en-029" dirty="0"/>
              <a:t>7.	Offerings are a test of </a:t>
            </a:r>
            <a:r>
              <a:rPr lang="en-029" b="1" u="sng" dirty="0">
                <a:solidFill>
                  <a:schemeClr val="accent5">
                    <a:lumMod val="60000"/>
                    <a:lumOff val="40000"/>
                  </a:schemeClr>
                </a:solidFill>
              </a:rPr>
              <a:t>attitude</a:t>
            </a:r>
            <a:r>
              <a:rPr lang="en-029" dirty="0"/>
              <a:t>- responding to God’s blessings and the integration of God’s partnership into the material side of life</a:t>
            </a:r>
            <a:r>
              <a:rPr lang="en-029" dirty="0" smtClean="0"/>
              <a:t>.</a:t>
            </a:r>
          </a:p>
          <a:p>
            <a:endParaRPr lang="en-029" dirty="0"/>
          </a:p>
          <a:p>
            <a:r>
              <a:rPr lang="en-029" dirty="0"/>
              <a:t>8.	The goal of stewardship must be developing spiritual maturity- raising money or managing money should be secondary.</a:t>
            </a:r>
          </a:p>
          <a:p>
            <a:pPr marL="0" indent="0">
              <a:buNone/>
            </a:pPr>
            <a:r>
              <a:rPr lang="en-029" dirty="0" smtClean="0"/>
              <a:t>	(</a:t>
            </a:r>
            <a:r>
              <a:rPr lang="en-029" dirty="0"/>
              <a:t>a)	 Spiritual maturity- doing the right </a:t>
            </a:r>
            <a:r>
              <a:rPr lang="en-029" dirty="0" smtClean="0"/>
              <a:t>	thing </a:t>
            </a:r>
            <a:r>
              <a:rPr lang="en-029" dirty="0"/>
              <a:t>at the right time for the right reason.</a:t>
            </a:r>
          </a:p>
          <a:p>
            <a:pPr marL="0" indent="0">
              <a:buNone/>
            </a:pPr>
            <a:r>
              <a:rPr lang="en-029" dirty="0" smtClean="0"/>
              <a:t>	(</a:t>
            </a:r>
            <a:r>
              <a:rPr lang="en-029" dirty="0"/>
              <a:t>b)	Stewardship is a journey in the spiritual </a:t>
            </a:r>
            <a:r>
              <a:rPr lang="en-029" dirty="0" smtClean="0"/>
              <a:t>	maturity </a:t>
            </a:r>
            <a:r>
              <a:rPr lang="en-029" dirty="0"/>
              <a:t>of each member.</a:t>
            </a:r>
          </a:p>
          <a:p>
            <a:pPr marL="0" indent="0">
              <a:buNone/>
            </a:pPr>
            <a:r>
              <a:rPr lang="en-029" dirty="0" smtClean="0"/>
              <a:t>		1</a:t>
            </a:r>
            <a:r>
              <a:rPr lang="en-029" dirty="0"/>
              <a:t>.	Promotion of equal sacrifice, and </a:t>
            </a:r>
            <a:r>
              <a:rPr lang="en-029" dirty="0" smtClean="0"/>
              <a:t>		equal </a:t>
            </a:r>
            <a:r>
              <a:rPr lang="en-029" dirty="0"/>
              <a:t>compassion rather than equal </a:t>
            </a:r>
            <a:r>
              <a:rPr lang="en-029" dirty="0" smtClean="0"/>
              <a:t>			giving.</a:t>
            </a:r>
          </a:p>
          <a:p>
            <a:pPr marL="0" indent="0">
              <a:buNone/>
            </a:pPr>
            <a:r>
              <a:rPr lang="en-029" dirty="0"/>
              <a:t>	</a:t>
            </a:r>
            <a:r>
              <a:rPr lang="en-029" dirty="0" smtClean="0"/>
              <a:t>	(</a:t>
            </a:r>
            <a:r>
              <a:rPr lang="en-029" dirty="0"/>
              <a:t>c)	Stewardship works as a process not </a:t>
            </a:r>
            <a:r>
              <a:rPr lang="en-029" dirty="0" smtClean="0"/>
              <a:t>		as </a:t>
            </a:r>
            <a:r>
              <a:rPr lang="en-029" dirty="0"/>
              <a:t>a product or an event</a:t>
            </a:r>
            <a:r>
              <a:rPr lang="en-029" dirty="0" smtClean="0"/>
              <a:t>.</a:t>
            </a:r>
          </a:p>
          <a:p>
            <a:pPr marL="0" indent="0">
              <a:buNone/>
            </a:pPr>
            <a:endParaRPr lang="en-029" dirty="0"/>
          </a:p>
          <a:p>
            <a:r>
              <a:rPr lang="en-029" dirty="0"/>
              <a:t>9.	Worship is the natural response to the Lordship of Christ. It celebrates God’s rightful place in our lives.</a:t>
            </a:r>
          </a:p>
        </p:txBody>
      </p:sp>
      <p:sp>
        <p:nvSpPr>
          <p:cNvPr id="4" name="Content Placeholder 3"/>
          <p:cNvSpPr>
            <a:spLocks noGrp="1"/>
          </p:cNvSpPr>
          <p:nvPr>
            <p:ph sz="half" idx="2"/>
          </p:nvPr>
        </p:nvSpPr>
        <p:spPr>
          <a:xfrm>
            <a:off x="5309756" y="1413165"/>
            <a:ext cx="4184034" cy="5361708"/>
          </a:xfrm>
        </p:spPr>
        <p:txBody>
          <a:bodyPr>
            <a:normAutofit fontScale="92500" lnSpcReduction="10000"/>
          </a:bodyPr>
          <a:lstStyle/>
          <a:p>
            <a:r>
              <a:rPr lang="en-029" sz="2200" dirty="0"/>
              <a:t>10.	Stewardship focuses upon our seeing Jesus as He is, so that we may because transformed to be as he is</a:t>
            </a:r>
            <a:r>
              <a:rPr lang="en-029" sz="2200" dirty="0" smtClean="0"/>
              <a:t>.</a:t>
            </a:r>
          </a:p>
          <a:p>
            <a:endParaRPr lang="en-029" sz="2200" dirty="0"/>
          </a:p>
          <a:p>
            <a:r>
              <a:rPr lang="en-029" sz="2200" dirty="0"/>
              <a:t>11.	Giving is about worshipping God, not about funding the church</a:t>
            </a:r>
            <a:r>
              <a:rPr lang="en-029" sz="2200" dirty="0" smtClean="0"/>
              <a:t>.</a:t>
            </a:r>
          </a:p>
          <a:p>
            <a:endParaRPr lang="en-029" sz="2200" dirty="0"/>
          </a:p>
          <a:p>
            <a:r>
              <a:rPr lang="en-029" sz="2200" dirty="0"/>
              <a:t>12.	The primary motivating force in biblical stewardship is the Holy Spirit.</a:t>
            </a:r>
          </a:p>
          <a:p>
            <a:endParaRPr lang="en-029" dirty="0"/>
          </a:p>
        </p:txBody>
      </p:sp>
    </p:spTree>
    <p:extLst>
      <p:ext uri="{BB962C8B-B14F-4D97-AF65-F5344CB8AC3E}">
        <p14:creationId xmlns:p14="http://schemas.microsoft.com/office/powerpoint/2010/main" val="2961264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4">
                                            <p:txEl>
                                              <p:pRg st="0" end="0"/>
                                            </p:txEl>
                                          </p:spTgt>
                                        </p:tgtEl>
                                        <p:attrNameLst>
                                          <p:attrName>style.visibility</p:attrName>
                                        </p:attrNameLst>
                                      </p:cBhvr>
                                      <p:to>
                                        <p:strVal val="visible"/>
                                      </p:to>
                                    </p:set>
                                    <p:anim calcmode="lin" valueType="num">
                                      <p:cBhvr additive="base">
                                        <p:cTn id="4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
                                            <p:txEl>
                                              <p:pRg st="2" end="2"/>
                                            </p:txEl>
                                          </p:spTgt>
                                        </p:tgtEl>
                                        <p:attrNameLst>
                                          <p:attrName>style.visibility</p:attrName>
                                        </p:attrNameLst>
                                      </p:cBhvr>
                                      <p:to>
                                        <p:strVal val="visible"/>
                                      </p:to>
                                    </p:set>
                                    <p:anim calcmode="lin" valueType="num">
                                      <p:cBhvr additive="base">
                                        <p:cTn id="4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4">
                                            <p:txEl>
                                              <p:pRg st="4" end="4"/>
                                            </p:txEl>
                                          </p:spTgt>
                                        </p:tgtEl>
                                        <p:attrNameLst>
                                          <p:attrName>style.visibility</p:attrName>
                                        </p:attrNameLst>
                                      </p:cBhvr>
                                      <p:to>
                                        <p:strVal val="visible"/>
                                      </p:to>
                                    </p:set>
                                    <p:anim calcmode="lin" valueType="num">
                                      <p:cBhvr additive="base">
                                        <p:cTn id="5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799" y="176645"/>
            <a:ext cx="9116291" cy="6681355"/>
          </a:xfrm>
        </p:spPr>
        <p:txBody>
          <a:bodyPr>
            <a:normAutofit fontScale="92500"/>
          </a:bodyPr>
          <a:lstStyle/>
          <a:p>
            <a:pPr marL="0" indent="0">
              <a:buNone/>
            </a:pPr>
            <a:r>
              <a:rPr lang="en-029" sz="3600" dirty="0"/>
              <a:t>Stewardship is the Culmination of the following purposes of the church working in a healthy manner.</a:t>
            </a:r>
          </a:p>
          <a:p>
            <a:r>
              <a:rPr lang="en-029" sz="3600" dirty="0"/>
              <a:t>a.	Exalting God in worship.</a:t>
            </a:r>
          </a:p>
          <a:p>
            <a:r>
              <a:rPr lang="en-029" sz="3600" dirty="0"/>
              <a:t>b.	Evangelizing the world- locally and around the world.</a:t>
            </a:r>
          </a:p>
          <a:p>
            <a:r>
              <a:rPr lang="en-029" sz="3600" dirty="0"/>
              <a:t>c.	Equip believers through teaching and mentoring</a:t>
            </a:r>
          </a:p>
          <a:p>
            <a:r>
              <a:rPr lang="en-029" sz="3600" dirty="0"/>
              <a:t>d.	Edify others through ministry and service.</a:t>
            </a:r>
          </a:p>
          <a:p>
            <a:r>
              <a:rPr lang="en-029" sz="3600" dirty="0" smtClean="0"/>
              <a:t>e.	Encounter God in prayer.</a:t>
            </a:r>
          </a:p>
          <a:p>
            <a:r>
              <a:rPr lang="en-029" sz="3600" dirty="0" smtClean="0"/>
              <a:t>f.	Encourage one another in fellowship.</a:t>
            </a:r>
          </a:p>
          <a:p>
            <a:endParaRPr lang="en-029" dirty="0"/>
          </a:p>
        </p:txBody>
      </p:sp>
    </p:spTree>
    <p:extLst>
      <p:ext uri="{BB962C8B-B14F-4D97-AF65-F5344CB8AC3E}">
        <p14:creationId xmlns:p14="http://schemas.microsoft.com/office/powerpoint/2010/main" val="353948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77091"/>
            <a:ext cx="8596668" cy="720436"/>
          </a:xfrm>
        </p:spPr>
        <p:txBody>
          <a:bodyPr/>
          <a:lstStyle/>
          <a:p>
            <a:pPr algn="ctr"/>
            <a:r>
              <a:rPr lang="en-029" dirty="0" smtClean="0"/>
              <a:t>Challenges</a:t>
            </a:r>
            <a:endParaRPr lang="en-029" dirty="0"/>
          </a:p>
        </p:txBody>
      </p:sp>
      <p:sp>
        <p:nvSpPr>
          <p:cNvPr id="3" name="Content Placeholder 2"/>
          <p:cNvSpPr>
            <a:spLocks noGrp="1"/>
          </p:cNvSpPr>
          <p:nvPr>
            <p:ph idx="1"/>
          </p:nvPr>
        </p:nvSpPr>
        <p:spPr>
          <a:xfrm>
            <a:off x="677334" y="997527"/>
            <a:ext cx="8596668" cy="5652655"/>
          </a:xfrm>
        </p:spPr>
        <p:txBody>
          <a:bodyPr/>
          <a:lstStyle/>
          <a:p>
            <a:r>
              <a:rPr lang="en-029" sz="3200" dirty="0"/>
              <a:t>1.	45- 55% of our membership give God leftovers or nothing at all.</a:t>
            </a:r>
          </a:p>
          <a:p>
            <a:r>
              <a:rPr lang="en-029" sz="3200" dirty="0"/>
              <a:t>2.	Many desire to give, but are suffering because of financial bondage.</a:t>
            </a:r>
          </a:p>
          <a:p>
            <a:pPr marL="0" indent="0">
              <a:buNone/>
            </a:pPr>
            <a:r>
              <a:rPr lang="en-029" sz="3200" dirty="0" smtClean="0"/>
              <a:t>		a</a:t>
            </a:r>
            <a:r>
              <a:rPr lang="en-029" sz="3200" dirty="0"/>
              <a:t>.	Credit card debt</a:t>
            </a:r>
          </a:p>
          <a:p>
            <a:pPr marL="0" indent="0">
              <a:buNone/>
            </a:pPr>
            <a:r>
              <a:rPr lang="en-029" sz="3200" dirty="0" smtClean="0"/>
              <a:t>		b</a:t>
            </a:r>
            <a:r>
              <a:rPr lang="en-029" sz="3200" dirty="0"/>
              <a:t>.	Lack of savings</a:t>
            </a:r>
          </a:p>
          <a:p>
            <a:pPr marL="0" indent="0">
              <a:buNone/>
            </a:pPr>
            <a:r>
              <a:rPr lang="en-029" sz="3200" dirty="0" smtClean="0"/>
              <a:t>		c</a:t>
            </a:r>
            <a:r>
              <a:rPr lang="en-029" sz="3200" dirty="0"/>
              <a:t>.	Managing monthly income</a:t>
            </a:r>
          </a:p>
          <a:p>
            <a:r>
              <a:rPr lang="en-029" sz="3200" dirty="0"/>
              <a:t>3.	“Starvation strategies” are developed by the local church as a reaction to poor stewardship/giving.</a:t>
            </a:r>
          </a:p>
          <a:p>
            <a:endParaRPr lang="en-029" dirty="0"/>
          </a:p>
        </p:txBody>
      </p:sp>
    </p:spTree>
    <p:extLst>
      <p:ext uri="{BB962C8B-B14F-4D97-AF65-F5344CB8AC3E}">
        <p14:creationId xmlns:p14="http://schemas.microsoft.com/office/powerpoint/2010/main" val="710579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029" sz="4800" dirty="0" smtClean="0"/>
              <a:t>1 Corinthians </a:t>
            </a:r>
            <a:r>
              <a:rPr lang="en-029" sz="4800" dirty="0"/>
              <a:t>4:2</a:t>
            </a:r>
            <a:r>
              <a:rPr lang="en-029" dirty="0"/>
              <a:t/>
            </a:r>
            <a:br>
              <a:rPr lang="en-029" dirty="0"/>
            </a:br>
            <a:endParaRPr lang="en-029" dirty="0"/>
          </a:p>
        </p:txBody>
      </p:sp>
      <p:sp>
        <p:nvSpPr>
          <p:cNvPr id="3" name="Content Placeholder 2"/>
          <p:cNvSpPr>
            <a:spLocks noGrp="1"/>
          </p:cNvSpPr>
          <p:nvPr>
            <p:ph idx="1"/>
          </p:nvPr>
        </p:nvSpPr>
        <p:spPr>
          <a:xfrm>
            <a:off x="677334" y="1440873"/>
            <a:ext cx="8596668" cy="4600489"/>
          </a:xfrm>
        </p:spPr>
        <p:txBody>
          <a:bodyPr/>
          <a:lstStyle/>
          <a:p>
            <a:pPr algn="ctr"/>
            <a:r>
              <a:rPr lang="en-029" sz="3200" dirty="0" smtClean="0"/>
              <a:t>“</a:t>
            </a:r>
            <a:r>
              <a:rPr lang="en-029" sz="4400" dirty="0"/>
              <a:t>Moreover it is required in stewards that one be found faithful.” (NKJV)</a:t>
            </a:r>
          </a:p>
          <a:p>
            <a:endParaRPr lang="en-029" dirty="0"/>
          </a:p>
        </p:txBody>
      </p:sp>
      <p:pic>
        <p:nvPicPr>
          <p:cNvPr id="5" name="Picture 4"/>
          <p:cNvPicPr>
            <a:picLocks noChangeAspect="1"/>
          </p:cNvPicPr>
          <p:nvPr/>
        </p:nvPicPr>
        <p:blipFill>
          <a:blip r:embed="rId2"/>
          <a:stretch>
            <a:fillRect/>
          </a:stretch>
        </p:blipFill>
        <p:spPr>
          <a:xfrm>
            <a:off x="2848996" y="3761509"/>
            <a:ext cx="4521717" cy="2722418"/>
          </a:xfrm>
          <a:prstGeom prst="ellipse">
            <a:avLst/>
          </a:prstGeom>
          <a:ln w="63500" cap="rnd">
            <a:solidFill>
              <a:srgbClr val="333333"/>
            </a:solidFill>
          </a:ln>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719656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4168" y="5671815"/>
            <a:ext cx="7766936" cy="1096899"/>
          </a:xfrm>
        </p:spPr>
        <p:txBody>
          <a:bodyPr>
            <a:normAutofit/>
          </a:bodyPr>
          <a:lstStyle/>
          <a:p>
            <a:pPr algn="ctr"/>
            <a:r>
              <a:rPr lang="en-029" sz="3600" b="1" dirty="0" smtClean="0">
                <a:solidFill>
                  <a:schemeClr val="tx1"/>
                </a:solidFill>
              </a:rPr>
              <a:t>By: Pastor Reynold Ferary</a:t>
            </a:r>
            <a:endParaRPr lang="en-029" sz="3600" b="1" dirty="0">
              <a:solidFill>
                <a:schemeClr val="tx1"/>
              </a:solidFill>
            </a:endParaRPr>
          </a:p>
        </p:txBody>
      </p:sp>
      <p:pic>
        <p:nvPicPr>
          <p:cNvPr id="4" name="Picture 3"/>
          <p:cNvPicPr>
            <a:picLocks noChangeAspect="1"/>
          </p:cNvPicPr>
          <p:nvPr/>
        </p:nvPicPr>
        <p:blipFill>
          <a:blip r:embed="rId2">
            <a:clrChange>
              <a:clrFrom>
                <a:srgbClr val="F4F3F9"/>
              </a:clrFrom>
              <a:clrTo>
                <a:srgbClr val="F4F3F9">
                  <a:alpha val="0"/>
                </a:srgbClr>
              </a:clrTo>
            </a:clrChange>
          </a:blip>
          <a:stretch>
            <a:fillRect/>
          </a:stretch>
        </p:blipFill>
        <p:spPr>
          <a:xfrm>
            <a:off x="1018501" y="159759"/>
            <a:ext cx="8312342" cy="5457826"/>
          </a:xfrm>
          <a:prstGeom prst="rect">
            <a:avLst/>
          </a:prstGeom>
          <a:ln>
            <a:noFill/>
          </a:ln>
          <a:effectLst>
            <a:softEdge rad="112500"/>
          </a:effectLst>
        </p:spPr>
      </p:pic>
      <p:sp>
        <p:nvSpPr>
          <p:cNvPr id="2" name="Title 1"/>
          <p:cNvSpPr>
            <a:spLocks noGrp="1"/>
          </p:cNvSpPr>
          <p:nvPr>
            <p:ph type="ctrTitle"/>
          </p:nvPr>
        </p:nvSpPr>
        <p:spPr>
          <a:xfrm>
            <a:off x="540327" y="461433"/>
            <a:ext cx="9705109" cy="2427239"/>
          </a:xfrm>
        </p:spPr>
        <p:txBody>
          <a:bodyPr/>
          <a:lstStyle/>
          <a:p>
            <a:pPr algn="ctr"/>
            <a:r>
              <a:rPr lang="en-029" dirty="0" smtClean="0">
                <a:solidFill>
                  <a:schemeClr val="tx1"/>
                </a:solidFill>
              </a:rPr>
              <a:t>Understanding the Biblical Concept of Stewardship</a:t>
            </a:r>
            <a:endParaRPr lang="en-029" dirty="0">
              <a:solidFill>
                <a:schemeClr val="tx1"/>
              </a:solidFill>
            </a:endParaRPr>
          </a:p>
        </p:txBody>
      </p:sp>
      <p:pic>
        <p:nvPicPr>
          <p:cNvPr id="5" name="Picture 4"/>
          <p:cNvPicPr>
            <a:picLocks noChangeAspect="1"/>
          </p:cNvPicPr>
          <p:nvPr/>
        </p:nvPicPr>
        <p:blipFill>
          <a:blip r:embed="rId3"/>
          <a:stretch>
            <a:fillRect/>
          </a:stretch>
        </p:blipFill>
        <p:spPr>
          <a:xfrm>
            <a:off x="1027562" y="5562071"/>
            <a:ext cx="987137" cy="776444"/>
          </a:xfrm>
          <a:prstGeom prst="rect">
            <a:avLst/>
          </a:prstGeom>
        </p:spPr>
      </p:pic>
      <p:pic>
        <p:nvPicPr>
          <p:cNvPr id="7" name="Picture 6"/>
          <p:cNvPicPr>
            <a:picLocks noChangeAspect="1"/>
          </p:cNvPicPr>
          <p:nvPr/>
        </p:nvPicPr>
        <p:blipFill>
          <a:blip r:embed="rId4"/>
          <a:stretch>
            <a:fillRect/>
          </a:stretch>
        </p:blipFill>
        <p:spPr>
          <a:xfrm>
            <a:off x="8082937" y="5617585"/>
            <a:ext cx="986655" cy="774885"/>
          </a:xfrm>
          <a:prstGeom prst="rect">
            <a:avLst/>
          </a:prstGeom>
        </p:spPr>
      </p:pic>
    </p:spTree>
    <p:extLst>
      <p:ext uri="{BB962C8B-B14F-4D97-AF65-F5344CB8AC3E}">
        <p14:creationId xmlns:p14="http://schemas.microsoft.com/office/powerpoint/2010/main" val="1537337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1673" y="249382"/>
            <a:ext cx="9310254" cy="6345381"/>
          </a:xfrm>
        </p:spPr>
        <p:txBody>
          <a:bodyPr>
            <a:noAutofit/>
          </a:bodyPr>
          <a:lstStyle/>
          <a:p>
            <a:pPr marL="0" indent="0" algn="just">
              <a:buNone/>
            </a:pPr>
            <a:r>
              <a:rPr lang="en-029" sz="3200" dirty="0"/>
              <a:t>The "Five Keys to Financial Freedom" Stewardship Seminar series will help you develop financial priorities, understand money and how the Canadian financial system can work for you.  These informative and biblically based presentations are designed to help you lay out a roadmap to successfully achieve your financial goals through sound fiscal visioning and budgeting, and by providing well-tested strategies for getting out of debt.  All who attend the seminars will leave with a clear picture of God's plan for financial freedom, economic security, and peace of mind.</a:t>
            </a:r>
          </a:p>
        </p:txBody>
      </p:sp>
      <p:pic>
        <p:nvPicPr>
          <p:cNvPr id="4" name="Picture 3"/>
          <p:cNvPicPr>
            <a:picLocks noChangeAspect="1"/>
          </p:cNvPicPr>
          <p:nvPr/>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backgroundRemoval t="1878" b="98592" l="0" r="100000"/>
                    </a14:imgEffect>
                  </a14:imgLayer>
                </a14:imgProps>
              </a:ext>
            </a:extLst>
          </a:blip>
          <a:stretch>
            <a:fillRect/>
          </a:stretch>
        </p:blipFill>
        <p:spPr>
          <a:xfrm>
            <a:off x="9733249" y="641204"/>
            <a:ext cx="2257425" cy="2028825"/>
          </a:xfrm>
          <a:prstGeom prst="rect">
            <a:avLst/>
          </a:prstGeom>
        </p:spPr>
      </p:pic>
      <p:pic>
        <p:nvPicPr>
          <p:cNvPr id="5" name="Picture 4"/>
          <p:cNvPicPr>
            <a:picLocks noChangeAspect="1"/>
          </p:cNvPicPr>
          <p:nvPr/>
        </p:nvPicPr>
        <p:blipFill>
          <a:blip r:embed="rId4">
            <a:clrChange>
              <a:clrFrom>
                <a:srgbClr val="FFFFFF"/>
              </a:clrFrom>
              <a:clrTo>
                <a:srgbClr val="FFFFFF">
                  <a:alpha val="0"/>
                </a:srgbClr>
              </a:clrTo>
            </a:clrChange>
          </a:blip>
          <a:stretch>
            <a:fillRect/>
          </a:stretch>
        </p:blipFill>
        <p:spPr>
          <a:xfrm>
            <a:off x="9652285" y="4653395"/>
            <a:ext cx="2419352" cy="1288226"/>
          </a:xfrm>
          <a:prstGeom prst="rect">
            <a:avLst/>
          </a:prstGeom>
        </p:spPr>
      </p:pic>
      <p:sp>
        <p:nvSpPr>
          <p:cNvPr id="6" name="Down Arrow 5"/>
          <p:cNvSpPr/>
          <p:nvPr/>
        </p:nvSpPr>
        <p:spPr>
          <a:xfrm rot="10800000">
            <a:off x="10619645" y="2978636"/>
            <a:ext cx="484632" cy="1366152"/>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029"/>
          </a:p>
        </p:txBody>
      </p:sp>
    </p:spTree>
    <p:extLst>
      <p:ext uri="{BB962C8B-B14F-4D97-AF65-F5344CB8AC3E}">
        <p14:creationId xmlns:p14="http://schemas.microsoft.com/office/powerpoint/2010/main" val="1156404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788" y="526472"/>
            <a:ext cx="8596668" cy="1320800"/>
          </a:xfrm>
        </p:spPr>
        <p:txBody>
          <a:bodyPr>
            <a:normAutofit/>
          </a:bodyPr>
          <a:lstStyle/>
          <a:p>
            <a:pPr algn="ctr"/>
            <a:r>
              <a:rPr lang="en-029" sz="5400" dirty="0" smtClean="0"/>
              <a:t>Legal Disclaimer</a:t>
            </a:r>
            <a:endParaRPr lang="en-029" sz="5400" dirty="0"/>
          </a:p>
        </p:txBody>
      </p:sp>
      <p:sp>
        <p:nvSpPr>
          <p:cNvPr id="3" name="Content Placeholder 2"/>
          <p:cNvSpPr>
            <a:spLocks noGrp="1"/>
          </p:cNvSpPr>
          <p:nvPr>
            <p:ph idx="1"/>
          </p:nvPr>
        </p:nvSpPr>
        <p:spPr>
          <a:xfrm>
            <a:off x="332509" y="1607127"/>
            <a:ext cx="9504218" cy="5015346"/>
          </a:xfrm>
        </p:spPr>
        <p:txBody>
          <a:bodyPr>
            <a:noAutofit/>
          </a:bodyPr>
          <a:lstStyle/>
          <a:p>
            <a:pPr marL="0" indent="0" algn="ctr">
              <a:buNone/>
            </a:pPr>
            <a:r>
              <a:rPr lang="en-029" sz="3600" dirty="0"/>
              <a:t>This seminar is intended for information </a:t>
            </a:r>
            <a:r>
              <a:rPr lang="en-029" sz="3600" b="1" u="sng" dirty="0">
                <a:solidFill>
                  <a:schemeClr val="accent5">
                    <a:lumMod val="60000"/>
                    <a:lumOff val="40000"/>
                  </a:schemeClr>
                </a:solidFill>
              </a:rPr>
              <a:t>only</a:t>
            </a:r>
            <a:r>
              <a:rPr lang="en-029" sz="3600" dirty="0"/>
              <a:t>. Please note that I am not presenting this information as a professional in the field. The examples and calculations are not precise; rather, they are used for illustrative purposes. Pastor R. Ferary, nor the Alberta Conference, of Seventh-day Adventist, do not take any responsibility for the use of any information that is presented in this seminar.</a:t>
            </a:r>
          </a:p>
        </p:txBody>
      </p:sp>
    </p:spTree>
    <p:extLst>
      <p:ext uri="{BB962C8B-B14F-4D97-AF65-F5344CB8AC3E}">
        <p14:creationId xmlns:p14="http://schemas.microsoft.com/office/powerpoint/2010/main" val="1025379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4800"/>
            <a:ext cx="8596668" cy="1320800"/>
          </a:xfrm>
        </p:spPr>
        <p:txBody>
          <a:bodyPr/>
          <a:lstStyle/>
          <a:p>
            <a:pPr algn="ctr"/>
            <a:r>
              <a:rPr lang="en-029" dirty="0" smtClean="0"/>
              <a:t>Stewardship Defined</a:t>
            </a:r>
            <a:endParaRPr lang="en-029" dirty="0"/>
          </a:p>
        </p:txBody>
      </p:sp>
      <p:sp>
        <p:nvSpPr>
          <p:cNvPr id="3" name="Content Placeholder 2"/>
          <p:cNvSpPr>
            <a:spLocks noGrp="1"/>
          </p:cNvSpPr>
          <p:nvPr>
            <p:ph sz="half" idx="1"/>
          </p:nvPr>
        </p:nvSpPr>
        <p:spPr>
          <a:xfrm>
            <a:off x="677334" y="1047606"/>
            <a:ext cx="4184035" cy="5242357"/>
          </a:xfrm>
        </p:spPr>
        <p:txBody>
          <a:bodyPr>
            <a:normAutofit fontScale="92500" lnSpcReduction="10000"/>
          </a:bodyPr>
          <a:lstStyle/>
          <a:p>
            <a:r>
              <a:rPr lang="en-029" sz="2600" dirty="0"/>
              <a:t>1</a:t>
            </a:r>
            <a:r>
              <a:rPr lang="en-029" sz="2600" dirty="0" smtClean="0"/>
              <a:t>.“</a:t>
            </a:r>
            <a:r>
              <a:rPr lang="en-029" sz="2600" dirty="0"/>
              <a:t>The lifestyle of one who accepts Christ’s </a:t>
            </a:r>
            <a:r>
              <a:rPr lang="en-029" sz="2600" b="1" u="sng" dirty="0">
                <a:solidFill>
                  <a:schemeClr val="accent5">
                    <a:lumMod val="60000"/>
                    <a:lumOff val="40000"/>
                  </a:schemeClr>
                </a:solidFill>
              </a:rPr>
              <a:t>Lordship</a:t>
            </a:r>
            <a:r>
              <a:rPr lang="en-029" sz="2600" dirty="0"/>
              <a:t> by walking in partnership with God and acting as his agent to manage his affairs on earth</a:t>
            </a:r>
            <a:r>
              <a:rPr lang="en-029" sz="2600" dirty="0" smtClean="0"/>
              <a:t>.”</a:t>
            </a:r>
          </a:p>
          <a:p>
            <a:endParaRPr lang="en-029" sz="2600" dirty="0"/>
          </a:p>
          <a:p>
            <a:r>
              <a:rPr lang="en-029" sz="2600" dirty="0"/>
              <a:t>2</a:t>
            </a:r>
            <a:r>
              <a:rPr lang="en-029" sz="2600" dirty="0" smtClean="0"/>
              <a:t>.“</a:t>
            </a:r>
            <a:r>
              <a:rPr lang="en-029" sz="2600" dirty="0"/>
              <a:t>It is God’s order for man’s relationship to God, not man’s order to an organization.” (Wes </a:t>
            </a:r>
            <a:r>
              <a:rPr lang="en-029" sz="2600" dirty="0" err="1"/>
              <a:t>Wilner</a:t>
            </a:r>
            <a:r>
              <a:rPr lang="en-029" sz="2400" dirty="0"/>
              <a:t>)</a:t>
            </a:r>
          </a:p>
        </p:txBody>
      </p:sp>
      <p:sp>
        <p:nvSpPr>
          <p:cNvPr id="4" name="Content Placeholder 3"/>
          <p:cNvSpPr>
            <a:spLocks noGrp="1"/>
          </p:cNvSpPr>
          <p:nvPr>
            <p:ph sz="half" idx="2"/>
          </p:nvPr>
        </p:nvSpPr>
        <p:spPr>
          <a:xfrm>
            <a:off x="5089970" y="1047607"/>
            <a:ext cx="4184034" cy="5242356"/>
          </a:xfrm>
        </p:spPr>
        <p:txBody>
          <a:bodyPr>
            <a:normAutofit fontScale="92500" lnSpcReduction="10000"/>
          </a:bodyPr>
          <a:lstStyle/>
          <a:p>
            <a:r>
              <a:rPr lang="en-029" sz="2800" dirty="0"/>
              <a:t>3</a:t>
            </a:r>
            <a:r>
              <a:rPr lang="en-029" sz="2800" dirty="0" smtClean="0"/>
              <a:t>.“</a:t>
            </a:r>
            <a:r>
              <a:rPr lang="en-029" sz="2800" dirty="0"/>
              <a:t>It is the practice of systematic and proportionate giving of time, talent and material possessions, based upon the conviction that these are a </a:t>
            </a:r>
            <a:r>
              <a:rPr lang="en-029" sz="2800" b="1" u="sng" dirty="0">
                <a:solidFill>
                  <a:schemeClr val="accent5">
                    <a:lumMod val="60000"/>
                    <a:lumOff val="40000"/>
                  </a:schemeClr>
                </a:solidFill>
              </a:rPr>
              <a:t>trust</a:t>
            </a:r>
            <a:r>
              <a:rPr lang="en-029" sz="2800" dirty="0"/>
              <a:t> from God to be used on the services and benefit of mankind, in grateful acknowledgement of Christ redeeming </a:t>
            </a:r>
            <a:r>
              <a:rPr lang="en-029" sz="2800" dirty="0" smtClean="0"/>
              <a:t>love. James </a:t>
            </a:r>
            <a:r>
              <a:rPr lang="en-029" sz="2800" dirty="0"/>
              <a:t>L. Lewis</a:t>
            </a:r>
          </a:p>
          <a:p>
            <a:endParaRPr lang="en-029" dirty="0"/>
          </a:p>
        </p:txBody>
      </p:sp>
      <p:pic>
        <p:nvPicPr>
          <p:cNvPr id="5" name="Picture 4"/>
          <p:cNvPicPr>
            <a:picLocks noChangeAspect="1"/>
          </p:cNvPicPr>
          <p:nvPr/>
        </p:nvPicPr>
        <p:blipFill>
          <a:blip r:embed="rId2"/>
          <a:stretch>
            <a:fillRect/>
          </a:stretch>
        </p:blipFill>
        <p:spPr>
          <a:xfrm>
            <a:off x="3231903" y="5593245"/>
            <a:ext cx="1858067" cy="992217"/>
          </a:xfrm>
          <a:prstGeom prst="rect">
            <a:avLst/>
          </a:prstGeom>
        </p:spPr>
      </p:pic>
    </p:spTree>
    <p:extLst>
      <p:ext uri="{BB962C8B-B14F-4D97-AF65-F5344CB8AC3E}">
        <p14:creationId xmlns:p14="http://schemas.microsoft.com/office/powerpoint/2010/main" val="341848308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additive="base">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274004" cy="665018"/>
          </a:xfrm>
        </p:spPr>
        <p:txBody>
          <a:bodyPr/>
          <a:lstStyle/>
          <a:p>
            <a:pPr algn="ctr"/>
            <a:r>
              <a:rPr lang="en-029" dirty="0" smtClean="0"/>
              <a:t>Biblical Presuppositions</a:t>
            </a:r>
            <a:endParaRPr lang="en-029" dirty="0"/>
          </a:p>
        </p:txBody>
      </p:sp>
      <p:sp>
        <p:nvSpPr>
          <p:cNvPr id="3" name="Content Placeholder 2"/>
          <p:cNvSpPr>
            <a:spLocks noGrp="1"/>
          </p:cNvSpPr>
          <p:nvPr>
            <p:ph sz="half" idx="1"/>
          </p:nvPr>
        </p:nvSpPr>
        <p:spPr>
          <a:xfrm>
            <a:off x="-1" y="665018"/>
            <a:ext cx="9746673" cy="6192982"/>
          </a:xfrm>
        </p:spPr>
        <p:txBody>
          <a:bodyPr>
            <a:normAutofit/>
          </a:bodyPr>
          <a:lstStyle/>
          <a:p>
            <a:r>
              <a:rPr lang="en-029" sz="2200" dirty="0" smtClean="0"/>
              <a:t>1. God </a:t>
            </a:r>
            <a:r>
              <a:rPr lang="en-029" sz="2200" dirty="0"/>
              <a:t>is intimately involved in the lives of His people, individually and corporately. Scripture is the story of God relating to humanity</a:t>
            </a:r>
            <a:r>
              <a:rPr lang="en-029" sz="2200" dirty="0" smtClean="0"/>
              <a:t>.</a:t>
            </a:r>
          </a:p>
          <a:p>
            <a:pPr marL="0" indent="0">
              <a:buNone/>
            </a:pPr>
            <a:endParaRPr lang="en-029" sz="2200" dirty="0"/>
          </a:p>
          <a:p>
            <a:r>
              <a:rPr lang="en-029" sz="2200" dirty="0" smtClean="0"/>
              <a:t>2. God </a:t>
            </a:r>
            <a:r>
              <a:rPr lang="en-029" sz="2200" dirty="0"/>
              <a:t>is ultimately in control, guiding the affairs of this world. He is directly involved in history and works through human agents to accomplish His Will (Rom. 13:1-6</a:t>
            </a:r>
            <a:r>
              <a:rPr lang="en-029" sz="2200" dirty="0" smtClean="0"/>
              <a:t>).</a:t>
            </a:r>
          </a:p>
          <a:p>
            <a:endParaRPr lang="en-029" sz="2200" dirty="0"/>
          </a:p>
          <a:p>
            <a:r>
              <a:rPr lang="en-029" sz="2200" dirty="0" smtClean="0"/>
              <a:t>3. God </a:t>
            </a:r>
            <a:r>
              <a:rPr lang="en-029" sz="2200" dirty="0"/>
              <a:t>is owner of all, for He is our Creator and Redeemer. As Owner, He provides for all our needs (Ps. 50:7-15; Phil.4:19</a:t>
            </a:r>
            <a:r>
              <a:rPr lang="en-029" sz="2200" dirty="0" smtClean="0"/>
              <a:t>).</a:t>
            </a:r>
          </a:p>
          <a:p>
            <a:endParaRPr lang="en-029" sz="2200" dirty="0"/>
          </a:p>
          <a:p>
            <a:r>
              <a:rPr lang="en-029" sz="2200" dirty="0" smtClean="0"/>
              <a:t>4. God </a:t>
            </a:r>
            <a:r>
              <a:rPr lang="en-029" sz="2200" dirty="0"/>
              <a:t>is head of His church, in direct control yet allowing room for human decisions. This factor is held in tension by the poles God’s sovereignty and human free will (Eph.1:22).</a:t>
            </a:r>
          </a:p>
          <a:p>
            <a:endParaRPr lang="en-029" dirty="0"/>
          </a:p>
        </p:txBody>
      </p:sp>
    </p:spTree>
    <p:extLst>
      <p:ext uri="{BB962C8B-B14F-4D97-AF65-F5344CB8AC3E}">
        <p14:creationId xmlns:p14="http://schemas.microsoft.com/office/powerpoint/2010/main" val="363248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116" y="341746"/>
            <a:ext cx="8596668" cy="1320800"/>
          </a:xfrm>
        </p:spPr>
        <p:txBody>
          <a:bodyPr>
            <a:normAutofit/>
          </a:bodyPr>
          <a:lstStyle/>
          <a:p>
            <a:pPr algn="ctr"/>
            <a:r>
              <a:rPr lang="en-029" sz="5400" dirty="0"/>
              <a:t>Biblical Presuppositions</a:t>
            </a:r>
          </a:p>
        </p:txBody>
      </p:sp>
      <p:sp>
        <p:nvSpPr>
          <p:cNvPr id="3" name="Content Placeholder 2"/>
          <p:cNvSpPr>
            <a:spLocks noGrp="1"/>
          </p:cNvSpPr>
          <p:nvPr>
            <p:ph idx="1"/>
          </p:nvPr>
        </p:nvSpPr>
        <p:spPr>
          <a:xfrm>
            <a:off x="301337" y="1517073"/>
            <a:ext cx="9829800" cy="4935681"/>
          </a:xfrm>
        </p:spPr>
        <p:txBody>
          <a:bodyPr>
            <a:normAutofit/>
          </a:bodyPr>
          <a:lstStyle/>
          <a:p>
            <a:r>
              <a:rPr lang="en-029" dirty="0"/>
              <a:t>5. God is the provider, giving everything needed to accomplish His will, in His time frame, for His church (Phil. 4:19).</a:t>
            </a:r>
          </a:p>
          <a:p>
            <a:endParaRPr lang="en-029" dirty="0"/>
          </a:p>
          <a:p>
            <a:r>
              <a:rPr lang="en-029" dirty="0"/>
              <a:t>6. God is in partnership with human agents to accomplish His will (Phil.2:12, 13).</a:t>
            </a:r>
          </a:p>
          <a:p>
            <a:endParaRPr lang="en-029" dirty="0"/>
          </a:p>
          <a:p>
            <a:r>
              <a:rPr lang="en-029" dirty="0"/>
              <a:t>7. Christ is Lord of all, and Lordship is a choice of the will (Matt. 7:21-23; Phil. 2:9-11).</a:t>
            </a:r>
          </a:p>
          <a:p>
            <a:endParaRPr lang="en-029" dirty="0"/>
          </a:p>
          <a:p>
            <a:r>
              <a:rPr lang="en-029" dirty="0"/>
              <a:t>8. The Holy Spirit is the active Lordship agent, and brings the living presence of Christ into the believer’s life (John 14:22-26).</a:t>
            </a:r>
          </a:p>
          <a:p>
            <a:endParaRPr lang="en-029" dirty="0"/>
          </a:p>
          <a:p>
            <a:r>
              <a:rPr lang="en-029" dirty="0"/>
              <a:t>9. We receive the Holy Spirit by Faith (Gal. 3:14).</a:t>
            </a:r>
          </a:p>
          <a:p>
            <a:endParaRPr lang="en-029" dirty="0"/>
          </a:p>
          <a:p>
            <a:r>
              <a:rPr lang="en-029" dirty="0"/>
              <a:t>10. In Christ we are able to do anything He asks us to do (Phil.4:13).</a:t>
            </a:r>
          </a:p>
          <a:p>
            <a:endParaRPr lang="en-029" dirty="0"/>
          </a:p>
        </p:txBody>
      </p:sp>
    </p:spTree>
    <p:extLst>
      <p:ext uri="{BB962C8B-B14F-4D97-AF65-F5344CB8AC3E}">
        <p14:creationId xmlns:p14="http://schemas.microsoft.com/office/powerpoint/2010/main" val="1392113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274002" cy="1320800"/>
          </a:xfrm>
        </p:spPr>
        <p:txBody>
          <a:bodyPr>
            <a:noAutofit/>
          </a:bodyPr>
          <a:lstStyle/>
          <a:p>
            <a:pPr algn="ctr"/>
            <a:r>
              <a:rPr lang="en-029" sz="4400" dirty="0"/>
              <a:t>The Biblical Purposes of Stewardship</a:t>
            </a:r>
          </a:p>
        </p:txBody>
      </p:sp>
      <p:sp>
        <p:nvSpPr>
          <p:cNvPr id="3" name="Content Placeholder 2"/>
          <p:cNvSpPr>
            <a:spLocks noGrp="1"/>
          </p:cNvSpPr>
          <p:nvPr>
            <p:ph idx="1"/>
          </p:nvPr>
        </p:nvSpPr>
        <p:spPr>
          <a:xfrm>
            <a:off x="677334" y="2451534"/>
            <a:ext cx="8596668" cy="4406466"/>
          </a:xfrm>
        </p:spPr>
        <p:txBody>
          <a:bodyPr>
            <a:normAutofit/>
          </a:bodyPr>
          <a:lstStyle/>
          <a:p>
            <a:r>
              <a:rPr lang="en-029" sz="4400" dirty="0"/>
              <a:t>1.	To glorify God</a:t>
            </a:r>
          </a:p>
          <a:p>
            <a:r>
              <a:rPr lang="en-029" sz="4400" dirty="0"/>
              <a:t>2.	To accomplish God’s purpose</a:t>
            </a:r>
          </a:p>
          <a:p>
            <a:r>
              <a:rPr lang="en-029" sz="4400" dirty="0"/>
              <a:t>3.	To be a part of His mission</a:t>
            </a:r>
          </a:p>
          <a:p>
            <a:r>
              <a:rPr lang="en-029" sz="4400" dirty="0"/>
              <a:t>4.	To disciple His members</a:t>
            </a:r>
          </a:p>
          <a:p>
            <a:r>
              <a:rPr lang="en-029" sz="4400" dirty="0"/>
              <a:t>5.	To found His kingdom</a:t>
            </a:r>
          </a:p>
          <a:p>
            <a:endParaRPr lang="en-029" dirty="0"/>
          </a:p>
        </p:txBody>
      </p:sp>
      <p:pic>
        <p:nvPicPr>
          <p:cNvPr id="4" name="Picture 3"/>
          <p:cNvPicPr>
            <a:picLocks noChangeAspect="1"/>
          </p:cNvPicPr>
          <p:nvPr/>
        </p:nvPicPr>
        <p:blipFill rotWithShape="1">
          <a:blip r:embed="rId2"/>
          <a:srcRect l="20117"/>
          <a:stretch/>
        </p:blipFill>
        <p:spPr>
          <a:xfrm>
            <a:off x="6868391" y="1439167"/>
            <a:ext cx="2492519" cy="1709424"/>
          </a:xfrm>
          <a:prstGeom prst="ellipse">
            <a:avLst/>
          </a:prstGeom>
          <a:ln>
            <a:noFill/>
          </a:ln>
          <a:effectLst>
            <a:softEdge rad="112500"/>
          </a:effectLst>
        </p:spPr>
      </p:pic>
    </p:spTree>
    <p:extLst>
      <p:ext uri="{BB962C8B-B14F-4D97-AF65-F5344CB8AC3E}">
        <p14:creationId xmlns:p14="http://schemas.microsoft.com/office/powerpoint/2010/main" val="1496483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3963"/>
            <a:ext cx="9274002" cy="1320800"/>
          </a:xfrm>
        </p:spPr>
        <p:txBody>
          <a:bodyPr>
            <a:noAutofit/>
          </a:bodyPr>
          <a:lstStyle/>
          <a:p>
            <a:pPr algn="ctr"/>
            <a:r>
              <a:rPr lang="en-029" sz="4400" dirty="0" smtClean="0"/>
              <a:t>Implications </a:t>
            </a:r>
            <a:r>
              <a:rPr lang="en-029" sz="4400" dirty="0"/>
              <a:t>of Stewardship</a:t>
            </a:r>
          </a:p>
        </p:txBody>
      </p:sp>
      <p:sp>
        <p:nvSpPr>
          <p:cNvPr id="3" name="Content Placeholder 2"/>
          <p:cNvSpPr>
            <a:spLocks noGrp="1"/>
          </p:cNvSpPr>
          <p:nvPr>
            <p:ph idx="1"/>
          </p:nvPr>
        </p:nvSpPr>
        <p:spPr>
          <a:xfrm>
            <a:off x="552644" y="1136073"/>
            <a:ext cx="8596668" cy="5555671"/>
          </a:xfrm>
        </p:spPr>
        <p:txBody>
          <a:bodyPr>
            <a:normAutofit fontScale="70000" lnSpcReduction="20000"/>
          </a:bodyPr>
          <a:lstStyle/>
          <a:p>
            <a:r>
              <a:rPr lang="en-029" sz="4400" dirty="0"/>
              <a:t>1.	</a:t>
            </a:r>
            <a:r>
              <a:rPr lang="en-029" sz="4400" dirty="0" smtClean="0"/>
              <a:t>All life is a trust from God.</a:t>
            </a:r>
          </a:p>
          <a:p>
            <a:pPr marL="0" indent="0">
              <a:buNone/>
            </a:pPr>
            <a:endParaRPr lang="en-029" sz="4400" dirty="0"/>
          </a:p>
          <a:p>
            <a:r>
              <a:rPr lang="en-029" sz="4400" dirty="0"/>
              <a:t>2.	Any proper response to God’s ownership is powered by the Holy Spirit</a:t>
            </a:r>
            <a:r>
              <a:rPr lang="en-029" sz="4400" dirty="0" smtClean="0"/>
              <a:t>.</a:t>
            </a:r>
          </a:p>
          <a:p>
            <a:endParaRPr lang="en-029" sz="4400" dirty="0"/>
          </a:p>
          <a:p>
            <a:r>
              <a:rPr lang="en-029" sz="4400" dirty="0"/>
              <a:t>3.	I am required to be a responsible manager</a:t>
            </a:r>
            <a:r>
              <a:rPr lang="en-029" sz="4400" dirty="0" smtClean="0"/>
              <a:t>.</a:t>
            </a:r>
          </a:p>
          <a:p>
            <a:pPr marL="0" indent="0">
              <a:buNone/>
            </a:pPr>
            <a:endParaRPr lang="en-029" sz="4400" dirty="0"/>
          </a:p>
          <a:p>
            <a:r>
              <a:rPr lang="en-029" sz="4400" dirty="0"/>
              <a:t>4.	Each Christian should dedicate a worthy portion of their time, abilities and money for the advancement of Christ’s mission in the world through His church.</a:t>
            </a:r>
          </a:p>
          <a:p>
            <a:endParaRPr lang="en-029" dirty="0"/>
          </a:p>
        </p:txBody>
      </p:sp>
    </p:spTree>
    <p:extLst>
      <p:ext uri="{BB962C8B-B14F-4D97-AF65-F5344CB8AC3E}">
        <p14:creationId xmlns:p14="http://schemas.microsoft.com/office/powerpoint/2010/main" val="195283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115</TotalTime>
  <Words>670</Words>
  <Application>Microsoft Macintosh PowerPoint</Application>
  <PresentationFormat>Widescreen</PresentationFormat>
  <Paragraphs>93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Trebuchet MS</vt:lpstr>
      <vt:lpstr>Wingdings 3</vt:lpstr>
      <vt:lpstr>Facet</vt:lpstr>
      <vt:lpstr>Five Keys to Financial Freedom </vt:lpstr>
      <vt:lpstr>Understanding the Biblical Concept of Stewardship</vt:lpstr>
      <vt:lpstr>PowerPoint Presentation</vt:lpstr>
      <vt:lpstr>Legal Disclaimer</vt:lpstr>
      <vt:lpstr>Stewardship Defined</vt:lpstr>
      <vt:lpstr>Biblical Presuppositions</vt:lpstr>
      <vt:lpstr>Biblical Presuppositions</vt:lpstr>
      <vt:lpstr>The Biblical Purposes of Stewardship</vt:lpstr>
      <vt:lpstr>Implications of Stewardship</vt:lpstr>
      <vt:lpstr>12 Defining principles of stewardship</vt:lpstr>
      <vt:lpstr>12 Defining principles of stewardship</vt:lpstr>
      <vt:lpstr>PowerPoint Presentation</vt:lpstr>
      <vt:lpstr>Challenges</vt:lpstr>
      <vt:lpstr>1 Corinthians 4:2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Five Keys to Financial Freedom</dc:title>
  <dc:creator>Jerriece</dc:creator>
  <cp:lastModifiedBy>Reynold Ferary</cp:lastModifiedBy>
  <cp:revision>20</cp:revision>
  <dcterms:created xsi:type="dcterms:W3CDTF">2015-07-29T15:45:27Z</dcterms:created>
  <dcterms:modified xsi:type="dcterms:W3CDTF">2016-09-22T17:11:13Z</dcterms:modified>
</cp:coreProperties>
</file>